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7" r:id="rId3"/>
    <p:sldId id="269" r:id="rId4"/>
    <p:sldId id="259" r:id="rId5"/>
    <p:sldId id="260" r:id="rId6"/>
    <p:sldId id="261" r:id="rId7"/>
    <p:sldId id="263" r:id="rId8"/>
    <p:sldId id="264" r:id="rId9"/>
    <p:sldId id="265" r:id="rId10"/>
    <p:sldId id="266" r:id="rId11"/>
    <p:sldId id="270" r:id="rId12"/>
    <p:sldId id="267" r:id="rId13"/>
    <p:sldId id="271" r:id="rId14"/>
    <p:sldId id="272" r:id="rId15"/>
    <p:sldId id="273" r:id="rId16"/>
    <p:sldId id="274" r:id="rId17"/>
    <p:sldId id="275" r:id="rId18"/>
    <p:sldId id="276" r:id="rId19"/>
    <p:sldId id="278" r:id="rId20"/>
    <p:sldId id="279" r:id="rId21"/>
    <p:sldId id="283" r:id="rId22"/>
    <p:sldId id="280" r:id="rId23"/>
    <p:sldId id="281" r:id="rId24"/>
    <p:sldId id="28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yson Seals" initials="AS" lastIdx="1" clrIdx="0">
    <p:extLst>
      <p:ext uri="{19B8F6BF-5375-455C-9EA6-DF929625EA0E}">
        <p15:presenceInfo xmlns:p15="http://schemas.microsoft.com/office/powerpoint/2012/main" userId="S-1-5-21-4222116058-2357345702-3636854719-27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23" d="100"/>
          <a:sy n="123" d="100"/>
        </p:scale>
        <p:origin x="114" y="156"/>
      </p:cViewPr>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DDEAAE-DE55-45A3-A4F7-3874E0140D37}" type="doc">
      <dgm:prSet loTypeId="urn:microsoft.com/office/officeart/2009/3/layout/StepUpProcess" loCatId="process" qsTypeId="urn:microsoft.com/office/officeart/2005/8/quickstyle/simple1" qsCatId="simple" csTypeId="urn:microsoft.com/office/officeart/2005/8/colors/colorful1" csCatId="colorful" phldr="1"/>
      <dgm:spPr/>
      <dgm:t>
        <a:bodyPr/>
        <a:lstStyle/>
        <a:p>
          <a:endParaRPr lang="en-US"/>
        </a:p>
      </dgm:t>
    </dgm:pt>
    <dgm:pt modelId="{778AA374-0E17-4AEA-8EB6-0C342D57D8D8}">
      <dgm:prSet phldrT="[Text]" custT="1"/>
      <dgm:spPr/>
      <dgm:t>
        <a:bodyPr/>
        <a:lstStyle/>
        <a:p>
          <a:r>
            <a:rPr lang="en-US" sz="3200" dirty="0"/>
            <a:t>These are NOT the same definitions as what the McKinney-Vento Act (that’s used in schools) uses when describing “homeless”</a:t>
          </a:r>
        </a:p>
      </dgm:t>
    </dgm:pt>
    <dgm:pt modelId="{1A604594-E883-4DA9-8A2A-16DFACE8640A}" type="sibTrans" cxnId="{6F55886F-2AC8-4F4F-B328-821CB3A2117B}">
      <dgm:prSet/>
      <dgm:spPr/>
      <dgm:t>
        <a:bodyPr/>
        <a:lstStyle/>
        <a:p>
          <a:endParaRPr lang="en-US"/>
        </a:p>
      </dgm:t>
    </dgm:pt>
    <dgm:pt modelId="{5E28F01D-9664-415C-A0CD-EBFDAB29426C}" type="parTrans" cxnId="{6F55886F-2AC8-4F4F-B328-821CB3A2117B}">
      <dgm:prSet/>
      <dgm:spPr/>
      <dgm:t>
        <a:bodyPr/>
        <a:lstStyle/>
        <a:p>
          <a:endParaRPr lang="en-US"/>
        </a:p>
      </dgm:t>
    </dgm:pt>
    <dgm:pt modelId="{05F1A7D0-6E45-49DA-80B3-7FF4B8783E58}">
      <dgm:prSet phldrT="[Text]"/>
      <dgm:spPr/>
      <dgm:t>
        <a:bodyPr/>
        <a:lstStyle/>
        <a:p>
          <a:endParaRPr lang="en-US" dirty="0"/>
        </a:p>
      </dgm:t>
    </dgm:pt>
    <dgm:pt modelId="{47B1D0F3-117D-4CE7-9037-3F5A4995054A}" type="sibTrans" cxnId="{33A927E1-3C94-4A92-8DB3-42886008240C}">
      <dgm:prSet/>
      <dgm:spPr/>
      <dgm:t>
        <a:bodyPr/>
        <a:lstStyle/>
        <a:p>
          <a:endParaRPr lang="en-US"/>
        </a:p>
      </dgm:t>
    </dgm:pt>
    <dgm:pt modelId="{3ECE110E-B07E-4F19-B2DF-3E42E99B2E8D}" type="parTrans" cxnId="{33A927E1-3C94-4A92-8DB3-42886008240C}">
      <dgm:prSet/>
      <dgm:spPr/>
      <dgm:t>
        <a:bodyPr/>
        <a:lstStyle/>
        <a:p>
          <a:endParaRPr lang="en-US"/>
        </a:p>
      </dgm:t>
    </dgm:pt>
    <dgm:pt modelId="{EB3CB291-E23A-4667-A32E-A640A76557A1}" type="pres">
      <dgm:prSet presAssocID="{41DDEAAE-DE55-45A3-A4F7-3874E0140D37}" presName="rootnode" presStyleCnt="0">
        <dgm:presLayoutVars>
          <dgm:chMax/>
          <dgm:chPref/>
          <dgm:dir/>
          <dgm:animLvl val="lvl"/>
        </dgm:presLayoutVars>
      </dgm:prSet>
      <dgm:spPr/>
    </dgm:pt>
    <dgm:pt modelId="{2489F161-D1CF-4A3D-8E95-6382395DC25B}" type="pres">
      <dgm:prSet presAssocID="{778AA374-0E17-4AEA-8EB6-0C342D57D8D8}" presName="composite" presStyleCnt="0"/>
      <dgm:spPr/>
    </dgm:pt>
    <dgm:pt modelId="{06EAFCDC-2041-4C37-BE64-7627BAA16382}" type="pres">
      <dgm:prSet presAssocID="{778AA374-0E17-4AEA-8EB6-0C342D57D8D8}" presName="LShape" presStyleLbl="alignNode1" presStyleIdx="0" presStyleCnt="3" custLinFactX="-23343" custLinFactY="-29303" custLinFactNeighborX="-100000" custLinFactNeighborY="-100000"/>
      <dgm:spPr/>
    </dgm:pt>
    <dgm:pt modelId="{AFC6068B-131B-444D-AF53-A5A2A6DC9AE7}" type="pres">
      <dgm:prSet presAssocID="{778AA374-0E17-4AEA-8EB6-0C342D57D8D8}" presName="ParentText" presStyleLbl="revTx" presStyleIdx="0" presStyleCnt="2" custScaleX="293906" custScaleY="99755" custLinFactNeighborX="-41006" custLinFactNeighborY="1407">
        <dgm:presLayoutVars>
          <dgm:chMax val="0"/>
          <dgm:chPref val="0"/>
          <dgm:bulletEnabled val="1"/>
        </dgm:presLayoutVars>
      </dgm:prSet>
      <dgm:spPr/>
    </dgm:pt>
    <dgm:pt modelId="{F62C0D9F-BF11-4D63-A28B-80FA21343A28}" type="pres">
      <dgm:prSet presAssocID="{778AA374-0E17-4AEA-8EB6-0C342D57D8D8}" presName="Triangle" presStyleLbl="alignNode1" presStyleIdx="1" presStyleCnt="3" custLinFactX="398025" custLinFactY="276398" custLinFactNeighborX="400000" custLinFactNeighborY="300000"/>
      <dgm:spPr/>
    </dgm:pt>
    <dgm:pt modelId="{F5EC4F6A-2B4F-420C-9BEA-A14EFB832731}" type="pres">
      <dgm:prSet presAssocID="{1A604594-E883-4DA9-8A2A-16DFACE8640A}" presName="sibTrans" presStyleCnt="0"/>
      <dgm:spPr/>
    </dgm:pt>
    <dgm:pt modelId="{41DC2B0B-BD37-48C1-BB85-7F75AC60BB5F}" type="pres">
      <dgm:prSet presAssocID="{1A604594-E883-4DA9-8A2A-16DFACE8640A}" presName="space" presStyleCnt="0"/>
      <dgm:spPr/>
    </dgm:pt>
    <dgm:pt modelId="{D2C6C114-9E17-4E64-9FCF-9C4365FE25B7}" type="pres">
      <dgm:prSet presAssocID="{05F1A7D0-6E45-49DA-80B3-7FF4B8783E58}" presName="composite" presStyleCnt="0"/>
      <dgm:spPr/>
    </dgm:pt>
    <dgm:pt modelId="{BA06DEFD-3E20-41CA-8CC7-585BE7A02A00}" type="pres">
      <dgm:prSet presAssocID="{05F1A7D0-6E45-49DA-80B3-7FF4B8783E58}" presName="LShape" presStyleLbl="alignNode1" presStyleIdx="2" presStyleCnt="3" custLinFactX="-100000" custLinFactNeighborX="-190554" custLinFactNeighborY="35623"/>
      <dgm:spPr/>
    </dgm:pt>
    <dgm:pt modelId="{D81336A4-814F-45EF-B582-2466B0D2E2A7}" type="pres">
      <dgm:prSet presAssocID="{05F1A7D0-6E45-49DA-80B3-7FF4B8783E58}" presName="ParentText" presStyleLbl="revTx" presStyleIdx="1" presStyleCnt="2">
        <dgm:presLayoutVars>
          <dgm:chMax val="0"/>
          <dgm:chPref val="0"/>
          <dgm:bulletEnabled val="1"/>
        </dgm:presLayoutVars>
      </dgm:prSet>
      <dgm:spPr/>
    </dgm:pt>
  </dgm:ptLst>
  <dgm:cxnLst>
    <dgm:cxn modelId="{6F55886F-2AC8-4F4F-B328-821CB3A2117B}" srcId="{41DDEAAE-DE55-45A3-A4F7-3874E0140D37}" destId="{778AA374-0E17-4AEA-8EB6-0C342D57D8D8}" srcOrd="0" destOrd="0" parTransId="{5E28F01D-9664-415C-A0CD-EBFDAB29426C}" sibTransId="{1A604594-E883-4DA9-8A2A-16DFACE8640A}"/>
    <dgm:cxn modelId="{686E8776-31B9-4547-B165-83B2470E83E1}" type="presOf" srcId="{778AA374-0E17-4AEA-8EB6-0C342D57D8D8}" destId="{AFC6068B-131B-444D-AF53-A5A2A6DC9AE7}" srcOrd="0" destOrd="0" presId="urn:microsoft.com/office/officeart/2009/3/layout/StepUpProcess"/>
    <dgm:cxn modelId="{6178317C-4B4F-4FC5-8AC2-7ABBDA27CE1F}" type="presOf" srcId="{05F1A7D0-6E45-49DA-80B3-7FF4B8783E58}" destId="{D81336A4-814F-45EF-B582-2466B0D2E2A7}" srcOrd="0" destOrd="0" presId="urn:microsoft.com/office/officeart/2009/3/layout/StepUpProcess"/>
    <dgm:cxn modelId="{33A927E1-3C94-4A92-8DB3-42886008240C}" srcId="{41DDEAAE-DE55-45A3-A4F7-3874E0140D37}" destId="{05F1A7D0-6E45-49DA-80B3-7FF4B8783E58}" srcOrd="1" destOrd="0" parTransId="{3ECE110E-B07E-4F19-B2DF-3E42E99B2E8D}" sibTransId="{47B1D0F3-117D-4CE7-9037-3F5A4995054A}"/>
    <dgm:cxn modelId="{2607AFFA-E9F8-4160-9AE4-19F4DB2B71C9}" type="presOf" srcId="{41DDEAAE-DE55-45A3-A4F7-3874E0140D37}" destId="{EB3CB291-E23A-4667-A32E-A640A76557A1}" srcOrd="0" destOrd="0" presId="urn:microsoft.com/office/officeart/2009/3/layout/StepUpProcess"/>
    <dgm:cxn modelId="{7F15FDE7-0796-409E-8E14-33BDA45130DC}" type="presParOf" srcId="{EB3CB291-E23A-4667-A32E-A640A76557A1}" destId="{2489F161-D1CF-4A3D-8E95-6382395DC25B}" srcOrd="0" destOrd="0" presId="urn:microsoft.com/office/officeart/2009/3/layout/StepUpProcess"/>
    <dgm:cxn modelId="{A311EB17-7B3B-4E73-8877-7EDCECD2CCA9}" type="presParOf" srcId="{2489F161-D1CF-4A3D-8E95-6382395DC25B}" destId="{06EAFCDC-2041-4C37-BE64-7627BAA16382}" srcOrd="0" destOrd="0" presId="urn:microsoft.com/office/officeart/2009/3/layout/StepUpProcess"/>
    <dgm:cxn modelId="{F054D3EE-12ED-41DF-BC28-75AFF24A2011}" type="presParOf" srcId="{2489F161-D1CF-4A3D-8E95-6382395DC25B}" destId="{AFC6068B-131B-444D-AF53-A5A2A6DC9AE7}" srcOrd="1" destOrd="0" presId="urn:microsoft.com/office/officeart/2009/3/layout/StepUpProcess"/>
    <dgm:cxn modelId="{B3F265FC-C9A3-4AB3-9CED-F7D5EE371186}" type="presParOf" srcId="{2489F161-D1CF-4A3D-8E95-6382395DC25B}" destId="{F62C0D9F-BF11-4D63-A28B-80FA21343A28}" srcOrd="2" destOrd="0" presId="urn:microsoft.com/office/officeart/2009/3/layout/StepUpProcess"/>
    <dgm:cxn modelId="{41FBC4D4-7CE4-4553-BFA6-B9C39AFCA8EF}" type="presParOf" srcId="{EB3CB291-E23A-4667-A32E-A640A76557A1}" destId="{F5EC4F6A-2B4F-420C-9BEA-A14EFB832731}" srcOrd="1" destOrd="0" presId="urn:microsoft.com/office/officeart/2009/3/layout/StepUpProcess"/>
    <dgm:cxn modelId="{604F1BFC-D1C1-4B05-9E80-FEB729EF06F6}" type="presParOf" srcId="{F5EC4F6A-2B4F-420C-9BEA-A14EFB832731}" destId="{41DC2B0B-BD37-48C1-BB85-7F75AC60BB5F}" srcOrd="0" destOrd="0" presId="urn:microsoft.com/office/officeart/2009/3/layout/StepUpProcess"/>
    <dgm:cxn modelId="{C8CE4F5C-2D1E-4F23-B70E-3CA4AB9E86D1}" type="presParOf" srcId="{EB3CB291-E23A-4667-A32E-A640A76557A1}" destId="{D2C6C114-9E17-4E64-9FCF-9C4365FE25B7}" srcOrd="2" destOrd="0" presId="urn:microsoft.com/office/officeart/2009/3/layout/StepUpProcess"/>
    <dgm:cxn modelId="{28DAD026-A7ED-4EA6-BA50-86753202B1A1}" type="presParOf" srcId="{D2C6C114-9E17-4E64-9FCF-9C4365FE25B7}" destId="{BA06DEFD-3E20-41CA-8CC7-585BE7A02A00}" srcOrd="0" destOrd="0" presId="urn:microsoft.com/office/officeart/2009/3/layout/StepUpProcess"/>
    <dgm:cxn modelId="{1A762ABB-221E-44D3-9B21-B2EC055FC66D}" type="presParOf" srcId="{D2C6C114-9E17-4E64-9FCF-9C4365FE25B7}" destId="{D81336A4-814F-45EF-B582-2466B0D2E2A7}"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EAFCDC-2041-4C37-BE64-7627BAA16382}">
      <dsp:nvSpPr>
        <dsp:cNvPr id="0" name=""/>
        <dsp:cNvSpPr/>
      </dsp:nvSpPr>
      <dsp:spPr>
        <a:xfrm rot="5400000">
          <a:off x="-641511" y="-1145276"/>
          <a:ext cx="1498208" cy="2492984"/>
        </a:xfrm>
        <a:prstGeom prst="corner">
          <a:avLst>
            <a:gd name="adj1" fmla="val 16120"/>
            <a:gd name="adj2" fmla="val 1611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C6068B-131B-444D-AF53-A5A2A6DC9AE7}">
      <dsp:nvSpPr>
        <dsp:cNvPr id="0" name=""/>
        <dsp:cNvSpPr/>
      </dsp:nvSpPr>
      <dsp:spPr>
        <a:xfrm>
          <a:off x="0" y="1566992"/>
          <a:ext cx="6614886" cy="1968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These are NOT the same definitions as what the McKinney-Vento Act (that’s used in schools) uses when describing “homeless”</a:t>
          </a:r>
        </a:p>
      </dsp:txBody>
      <dsp:txXfrm>
        <a:off x="0" y="1566992"/>
        <a:ext cx="6614886" cy="1968020"/>
      </dsp:txXfrm>
    </dsp:sp>
    <dsp:sp modelId="{F62C0D9F-BF11-4D63-A28B-80FA21343A28}">
      <dsp:nvSpPr>
        <dsp:cNvPr id="0" name=""/>
        <dsp:cNvSpPr/>
      </dsp:nvSpPr>
      <dsp:spPr>
        <a:xfrm>
          <a:off x="7398214" y="3056128"/>
          <a:ext cx="424656" cy="424656"/>
        </a:xfrm>
        <a:prstGeom prst="triangle">
          <a:avLst>
            <a:gd name="adj" fmla="val 10000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06DEFD-3E20-41CA-8CC7-585BE7A02A00}">
      <dsp:nvSpPr>
        <dsp:cNvPr id="0" name=""/>
        <dsp:cNvSpPr/>
      </dsp:nvSpPr>
      <dsp:spPr>
        <a:xfrm rot="5400000">
          <a:off x="127319" y="643863"/>
          <a:ext cx="1498208" cy="2492984"/>
        </a:xfrm>
        <a:prstGeom prst="corner">
          <a:avLst>
            <a:gd name="adj1" fmla="val 16120"/>
            <a:gd name="adj2" fmla="val 16110"/>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1336A4-814F-45EF-B582-2466B0D2E2A7}">
      <dsp:nvSpPr>
        <dsp:cNvPr id="0" name=""/>
        <dsp:cNvSpPr/>
      </dsp:nvSpPr>
      <dsp:spPr>
        <a:xfrm>
          <a:off x="7120698" y="855022"/>
          <a:ext cx="2250680" cy="1972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dirty="0"/>
        </a:p>
      </dsp:txBody>
      <dsp:txXfrm>
        <a:off x="7120698" y="855022"/>
        <a:ext cx="2250680" cy="1972853"/>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10/1/2020</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10/1/2020</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2</a:t>
            </a:fld>
            <a:endParaRPr lang="en-US"/>
          </a:p>
        </p:txBody>
      </p:sp>
    </p:spTree>
    <p:extLst>
      <p:ext uri="{BB962C8B-B14F-4D97-AF65-F5344CB8AC3E}">
        <p14:creationId xmlns:p14="http://schemas.microsoft.com/office/powerpoint/2010/main" val="660935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3</a:t>
            </a:fld>
            <a:endParaRPr lang="en-US"/>
          </a:p>
        </p:txBody>
      </p:sp>
    </p:spTree>
    <p:extLst>
      <p:ext uri="{BB962C8B-B14F-4D97-AF65-F5344CB8AC3E}">
        <p14:creationId xmlns:p14="http://schemas.microsoft.com/office/powerpoint/2010/main" val="3912149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7091361" cy="2793906"/>
          </a:xfrm>
        </p:spPr>
        <p:txBody>
          <a:bodyPr anchor="b">
            <a:normAutofit/>
          </a:bodyPr>
          <a:lstStyle>
            <a:lvl1pPr algn="l">
              <a:lnSpc>
                <a:spcPct val="80000"/>
              </a:lnSpc>
              <a:defRPr sz="6600"/>
            </a:lvl1pPr>
          </a:lstStyle>
          <a:p>
            <a:r>
              <a:rPr lang="en-US"/>
              <a:t>Click to edit Master title style</a:t>
            </a:r>
            <a:endParaRPr/>
          </a:p>
        </p:txBody>
      </p:sp>
      <p:sp>
        <p:nvSpPr>
          <p:cNvPr id="3" name="Subtitle 2"/>
          <p:cNvSpPr>
            <a:spLocks noGrp="1"/>
          </p:cNvSpPr>
          <p:nvPr>
            <p:ph type="subTitle" idx="1"/>
          </p:nvPr>
        </p:nvSpPr>
        <p:spPr>
          <a:xfrm>
            <a:off x="1065213"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a:t>10/1/2020</a:t>
            </a:fld>
            <a:endParaRPr/>
          </a:p>
        </p:txBody>
      </p:sp>
      <p:sp>
        <p:nvSpPr>
          <p:cNvPr id="9" name="Footer Placeholder 8"/>
          <p:cNvSpPr>
            <a:spLocks noGrp="1"/>
          </p:cNvSpPr>
          <p:nvPr>
            <p:ph type="ftr" sz="quarter" idx="11"/>
          </p:nvPr>
        </p:nvSpPr>
        <p:spPr/>
        <p:txBody>
          <a:bodyPr/>
          <a:lstStyle/>
          <a:p>
            <a:endParaRPr/>
          </a:p>
        </p:txBody>
      </p:sp>
      <p:sp>
        <p:nvSpPr>
          <p:cNvPr id="10" name="Slide Number Placeholder 9"/>
          <p:cNvSpPr>
            <a:spLocks noGrp="1"/>
          </p:cNvSpPr>
          <p:nvPr>
            <p:ph type="sldNum" sz="quarter" idx="12"/>
          </p:nvPr>
        </p:nvSpPr>
        <p:spPr/>
        <p:txBody>
          <a:bodyPr/>
          <a:lstStyle/>
          <a:p>
            <a:fld id="{8FDBFFB2-86D9-4B8F-A59A-553A60B94BBE}" type="slidenum">
              <a:rPr/>
              <a:pPr/>
              <a:t>‹#›</a:t>
            </a:fld>
            <a:endParaRPr/>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427AEA-BBBB-4C9B-AB23-214EAA8AB789}" type="datetime1">
              <a:rPr lang="en-US"/>
              <a:t>10/1/2020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4" y="304801"/>
            <a:ext cx="1715800" cy="54102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2209800" y="304801"/>
            <a:ext cx="7502814"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91CA30-F5CD-4CA0-B16A-349C6F830700}" type="datetime1">
              <a:rPr lang="en-US"/>
              <a:t>10/1/2020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7B3AF48E-ABA0-4B58-B562-D1D7408067C4}" type="datetime1">
              <a:rPr lang="en-US"/>
              <a:t>10/1/2020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80013" y="1600200"/>
            <a:ext cx="6400801" cy="2486025"/>
          </a:xfrm>
        </p:spPr>
        <p:txBody>
          <a:bodyPr anchor="b">
            <a:normAutofit/>
          </a:bodyPr>
          <a:lstStyle>
            <a:lvl1pPr>
              <a:defRPr sz="5200"/>
            </a:lvl1pPr>
          </a:lstStyle>
          <a:p>
            <a:r>
              <a:rPr lang="en-US"/>
              <a:t>Click to edit Master title style</a:t>
            </a:r>
            <a:endParaRPr/>
          </a:p>
        </p:txBody>
      </p:sp>
      <p:sp>
        <p:nvSpPr>
          <p:cNvPr id="3" name="Text Placeholder 2"/>
          <p:cNvSpPr>
            <a:spLocks noGrp="1"/>
          </p:cNvSpPr>
          <p:nvPr>
            <p:ph type="body" idx="1"/>
          </p:nvPr>
        </p:nvSpPr>
        <p:spPr>
          <a:xfrm>
            <a:off x="5180011"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A5034C-8BD9-4B0C-893B-33834FAB227F}" type="datetime1">
              <a:rPr lang="en-US"/>
              <a:t>10/1/2020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7CD787AA-CBCD-47F9-A04C-7106C508CDE4}" type="datetime1">
              <a:rPr lang="en-US"/>
              <a:t>10/1/2020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AD1CC9DD-75F5-4611-BA0B-CFB1A226639C}" type="datetime1">
              <a:rPr lang="en-US"/>
              <a:t>10/1/2020</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a:t>10/1/2020</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a:t>10/1/2020</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085CD17-C377-4DE5-9FCA-CC7471605C58}" type="datetime1">
              <a:rPr lang="en-US"/>
              <a:t>10/1/2020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8" name="Rounded Rectangle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descr="An empty placeholder to add an image. Click on the placeholder and select the image that you wish to add."/>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9BE9F02-BE96-4BAE-86A5-1FA60D24CAE2}" type="datetime1">
              <a:rPr lang="en-US"/>
              <a:t>10/1/2020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a:defRPr sz="1100">
                <a:solidFill>
                  <a:schemeClr val="tx2"/>
                </a:solidFill>
              </a:defRPr>
            </a:lvl1pPr>
          </a:lstStyle>
          <a:p>
            <a:fld id="{9D3B9702-7FBF-4720-8670-571C5E7EEDDE}" type="datetime1">
              <a:rPr lang="en-US" smtClean="0"/>
              <a:pPr/>
              <a:t>10/1/2020</a:t>
            </a:fld>
            <a:endParaRPr lang="en-US" dirty="0"/>
          </a:p>
        </p:txBody>
      </p:sp>
      <p:sp>
        <p:nvSpPr>
          <p:cNvPr id="5" name="Footer Placeholder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a:defRPr sz="1100" b="1">
                <a:solidFill>
                  <a:srgbClr val="AB3C19"/>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xYCFJ965mFI"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hudexchange.info/homelessness-assistance/" TargetMode="Externa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www.understandhomelessness.com/"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8131038" cy="2793906"/>
          </a:xfrm>
        </p:spPr>
        <p:txBody>
          <a:bodyPr>
            <a:normAutofit/>
          </a:bodyPr>
          <a:lstStyle/>
          <a:p>
            <a:r>
              <a:rPr lang="en-US" sz="8800" b="1" dirty="0"/>
              <a:t>Homelessness 101 Training</a:t>
            </a:r>
          </a:p>
        </p:txBody>
      </p:sp>
      <p:sp>
        <p:nvSpPr>
          <p:cNvPr id="3" name="Subtitle 2"/>
          <p:cNvSpPr>
            <a:spLocks noGrp="1"/>
          </p:cNvSpPr>
          <p:nvPr>
            <p:ph type="subTitle" idx="1"/>
          </p:nvPr>
        </p:nvSpPr>
        <p:spPr>
          <a:xfrm>
            <a:off x="1065213" y="3108803"/>
            <a:ext cx="7091361" cy="1901607"/>
          </a:xfrm>
        </p:spPr>
        <p:txBody>
          <a:bodyPr>
            <a:normAutofit/>
          </a:bodyPr>
          <a:lstStyle/>
          <a:p>
            <a:r>
              <a:rPr lang="en-US" sz="2800" b="1" dirty="0"/>
              <a:t>Presented by Allyson Baptiste, MSW </a:t>
            </a:r>
          </a:p>
          <a:p>
            <a:r>
              <a:rPr lang="en-US" dirty="0"/>
              <a:t>(Greater Bakersfield Legal Assistance, Inc. Community Homeless Law Center Project)</a:t>
            </a:r>
          </a:p>
          <a:p>
            <a:r>
              <a:rPr lang="en-US" i="1" dirty="0"/>
              <a:t>abaptiste@gbla.org</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5213" y="4579545"/>
            <a:ext cx="4219575" cy="2085975"/>
          </a:xfrm>
          <a:prstGeom prst="rect">
            <a:avLst/>
          </a:prstGeom>
        </p:spPr>
      </p:pic>
    </p:spTree>
    <p:extLst>
      <p:ext uri="{BB962C8B-B14F-4D97-AF65-F5344CB8AC3E}">
        <p14:creationId xmlns:p14="http://schemas.microsoft.com/office/powerpoint/2010/main" val="3578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51417" y="844061"/>
            <a:ext cx="8019076" cy="3785652"/>
          </a:xfrm>
          <a:prstGeom prst="rect">
            <a:avLst/>
          </a:prstGeom>
          <a:noFill/>
        </p:spPr>
        <p:txBody>
          <a:bodyPr wrap="square" rtlCol="0">
            <a:spAutoFit/>
          </a:bodyPr>
          <a:lstStyle/>
          <a:p>
            <a:r>
              <a:rPr lang="en-US" sz="4800" i="1" dirty="0"/>
              <a:t>“Well, Category 3 sounds like McKinney-Vento Act youth and families, right?”</a:t>
            </a:r>
          </a:p>
          <a:p>
            <a:endParaRPr lang="en-US" sz="4800" i="1" dirty="0"/>
          </a:p>
          <a:p>
            <a:r>
              <a:rPr lang="en-US" sz="4800" b="1" dirty="0"/>
              <a:t>Not exactly…..</a:t>
            </a:r>
          </a:p>
        </p:txBody>
      </p:sp>
    </p:spTree>
    <p:extLst>
      <p:ext uri="{BB962C8B-B14F-4D97-AF65-F5344CB8AC3E}">
        <p14:creationId xmlns:p14="http://schemas.microsoft.com/office/powerpoint/2010/main" val="679647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3730" y="344130"/>
            <a:ext cx="10363199" cy="5816977"/>
          </a:xfrm>
          <a:prstGeom prst="rect">
            <a:avLst/>
          </a:prstGeom>
        </p:spPr>
        <p:txBody>
          <a:bodyPr wrap="square">
            <a:spAutoFit/>
          </a:bodyPr>
          <a:lstStyle/>
          <a:p>
            <a:r>
              <a:rPr lang="en-US" sz="3600" b="1" dirty="0">
                <a:solidFill>
                  <a:srgbClr val="FF0000"/>
                </a:solidFill>
                <a:latin typeface="Helvetica Neue"/>
              </a:rPr>
              <a:t>Well first…. what is the McKinney-Vento Act?</a:t>
            </a:r>
          </a:p>
          <a:p>
            <a:endParaRPr lang="en-US" sz="2400" b="1" dirty="0">
              <a:solidFill>
                <a:srgbClr val="000000"/>
              </a:solidFill>
              <a:latin typeface="Helvetica Neue"/>
            </a:endParaRPr>
          </a:p>
          <a:p>
            <a:r>
              <a:rPr lang="en-US" sz="2400" b="1" dirty="0">
                <a:solidFill>
                  <a:srgbClr val="000000"/>
                </a:solidFill>
                <a:latin typeface="Helvetica Neue"/>
              </a:rPr>
              <a:t>“The McKinney-Vento Homeless Assistance Act (McKinney-Vento Act) (42 U.S.C. § 11431-11435) is federal legislation that ensures the educational rights and protections of children and youths experiencing homelessness. </a:t>
            </a:r>
          </a:p>
          <a:p>
            <a:endParaRPr lang="en-US" sz="2400" dirty="0">
              <a:solidFill>
                <a:srgbClr val="000000"/>
              </a:solidFill>
              <a:latin typeface="Helvetica Neue"/>
            </a:endParaRPr>
          </a:p>
          <a:p>
            <a:r>
              <a:rPr lang="en-US" sz="2400" dirty="0">
                <a:solidFill>
                  <a:srgbClr val="000000"/>
                </a:solidFill>
                <a:latin typeface="Helvetica Neue"/>
              </a:rPr>
              <a:t>It requires all local educational agencies (LEAs) to ensure that homeless students have access to the same free, appropriate public education, including public preschools, as provided to other children and youths. The McKinney-Vento Act defines LEAs as public school districts, direct-funded and locally funded charter schools, and county offices of education. The McKinney-Vento Act also authorizes the funding for the federal Education for Homeless Children and Youths Program.”</a:t>
            </a:r>
          </a:p>
          <a:p>
            <a:r>
              <a:rPr lang="en-US" sz="2400" i="1" dirty="0">
                <a:solidFill>
                  <a:srgbClr val="000000"/>
                </a:solidFill>
                <a:latin typeface="Helvetica Neue"/>
              </a:rPr>
              <a:t>-California Dept. of Education</a:t>
            </a:r>
            <a:endParaRPr lang="en-US" sz="2400" i="1" dirty="0"/>
          </a:p>
        </p:txBody>
      </p:sp>
    </p:spTree>
    <p:extLst>
      <p:ext uri="{BB962C8B-B14F-4D97-AF65-F5344CB8AC3E}">
        <p14:creationId xmlns:p14="http://schemas.microsoft.com/office/powerpoint/2010/main" val="3099365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6682" y="737419"/>
            <a:ext cx="9576621" cy="5073445"/>
          </a:xfrm>
        </p:spPr>
        <p:txBody>
          <a:bodyPr>
            <a:normAutofit fontScale="92500" lnSpcReduction="20000"/>
          </a:bodyPr>
          <a:lstStyle/>
          <a:p>
            <a:pPr marL="45720" indent="0">
              <a:buNone/>
            </a:pPr>
            <a:r>
              <a:rPr lang="en-US" b="1" dirty="0"/>
              <a:t>The McKinney-Vento Act defines homeless children and youths as individuals who lack a </a:t>
            </a:r>
            <a:r>
              <a:rPr lang="en-US" sz="3000" b="1" u="sng" dirty="0"/>
              <a:t>fixed, regular, and adequate nighttime residence.</a:t>
            </a:r>
            <a:r>
              <a:rPr lang="en-US" b="1" dirty="0"/>
              <a:t> This definition also includes:</a:t>
            </a:r>
          </a:p>
          <a:p>
            <a:r>
              <a:rPr lang="en-US" dirty="0"/>
              <a:t>Children and youths who are sharing the housing of other persons due to loss of housing, economic hardship, or a similar reason</a:t>
            </a:r>
          </a:p>
          <a:p>
            <a:r>
              <a:rPr lang="en-US" dirty="0"/>
              <a:t>Children and youths who may be living in motels, hotels, trailer parks, shelters</a:t>
            </a:r>
          </a:p>
          <a:p>
            <a:r>
              <a:rPr lang="en-US" dirty="0"/>
              <a:t>Children and youths who have a primary nighttime residence that is a public or private place not designed for or ordinarily used as a regular sleeping accommodation for human beings</a:t>
            </a:r>
          </a:p>
          <a:p>
            <a:r>
              <a:rPr lang="en-US" dirty="0"/>
              <a:t>Children and youths who are living in cars, parks, public spaces, abandoned buildings, substandard housing, bus or train stations, or similar settings, or</a:t>
            </a:r>
          </a:p>
          <a:p>
            <a:r>
              <a:rPr lang="en-US" dirty="0"/>
              <a:t>Migratory children who qualify as homeless because they are children who are living in similar circumstances listed above</a:t>
            </a:r>
          </a:p>
        </p:txBody>
      </p:sp>
    </p:spTree>
    <p:extLst>
      <p:ext uri="{BB962C8B-B14F-4D97-AF65-F5344CB8AC3E}">
        <p14:creationId xmlns:p14="http://schemas.microsoft.com/office/powerpoint/2010/main" val="1470882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3979" y="700548"/>
            <a:ext cx="9619993" cy="4805516"/>
          </a:xfrm>
        </p:spPr>
        <p:txBody>
          <a:bodyPr>
            <a:normAutofit lnSpcReduction="10000"/>
          </a:bodyPr>
          <a:lstStyle/>
          <a:p>
            <a:r>
              <a:rPr lang="en-US" dirty="0"/>
              <a:t>So McKinney-Vento youth MAY be able to fit into HUD’s Category 3, IF they not only meet the Category 3 definition but ALSO meet the McKinney-Vento Act definition of “homeless.”</a:t>
            </a:r>
          </a:p>
          <a:p>
            <a:endParaRPr lang="en-US" dirty="0"/>
          </a:p>
          <a:p>
            <a:pPr marL="45720" indent="0">
              <a:buNone/>
            </a:pPr>
            <a:r>
              <a:rPr lang="en-US" i="1" dirty="0">
                <a:solidFill>
                  <a:srgbClr val="FF0000"/>
                </a:solidFill>
              </a:rPr>
              <a:t>Oh, and one more thing…..</a:t>
            </a:r>
          </a:p>
          <a:p>
            <a:r>
              <a:rPr lang="en-US" dirty="0"/>
              <a:t>HUD doesn’t allow </a:t>
            </a:r>
            <a:r>
              <a:rPr lang="en-US" u="sng" dirty="0">
                <a:solidFill>
                  <a:schemeClr val="tx2"/>
                </a:solidFill>
              </a:rPr>
              <a:t>just anyone</a:t>
            </a:r>
            <a:r>
              <a:rPr lang="en-US" dirty="0">
                <a:solidFill>
                  <a:schemeClr val="tx2"/>
                </a:solidFill>
              </a:rPr>
              <a:t> </a:t>
            </a:r>
            <a:r>
              <a:rPr lang="en-US" dirty="0"/>
              <a:t>to use funding for Category 3.</a:t>
            </a:r>
          </a:p>
          <a:p>
            <a:r>
              <a:rPr lang="en-US" dirty="0"/>
              <a:t>HUD requires that Continuum of Care’s (</a:t>
            </a:r>
            <a:r>
              <a:rPr lang="en-US" dirty="0" err="1"/>
              <a:t>CoC’s</a:t>
            </a:r>
            <a:r>
              <a:rPr lang="en-US" dirty="0"/>
              <a:t>)--- AKA Kern County’s Homeless Collaborative--- </a:t>
            </a:r>
            <a:r>
              <a:rPr lang="en-US" b="1" dirty="0">
                <a:solidFill>
                  <a:schemeClr val="tx2"/>
                </a:solidFill>
              </a:rPr>
              <a:t>ask for special permission </a:t>
            </a:r>
            <a:r>
              <a:rPr lang="en-US" dirty="0"/>
              <a:t>to use HUD funds to pay for homeless youth that count under Category 3. And even if the </a:t>
            </a:r>
            <a:r>
              <a:rPr lang="en-US" dirty="0" err="1"/>
              <a:t>CoC</a:t>
            </a:r>
            <a:r>
              <a:rPr lang="en-US" dirty="0"/>
              <a:t> obtains that special permission, the </a:t>
            </a:r>
            <a:r>
              <a:rPr lang="en-US" dirty="0" err="1"/>
              <a:t>CoC</a:t>
            </a:r>
            <a:r>
              <a:rPr lang="en-US" dirty="0"/>
              <a:t> still cannot use </a:t>
            </a:r>
            <a:r>
              <a:rPr lang="en-US" b="1" dirty="0">
                <a:solidFill>
                  <a:schemeClr val="tx2"/>
                </a:solidFill>
              </a:rPr>
              <a:t>more than 10% </a:t>
            </a:r>
            <a:r>
              <a:rPr lang="en-US" dirty="0"/>
              <a:t>of their HUD funds to pay for those that fall under Category 3’s definition of homelessness.</a:t>
            </a:r>
          </a:p>
        </p:txBody>
      </p:sp>
    </p:spTree>
    <p:extLst>
      <p:ext uri="{BB962C8B-B14F-4D97-AF65-F5344CB8AC3E}">
        <p14:creationId xmlns:p14="http://schemas.microsoft.com/office/powerpoint/2010/main" val="3700690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3394" y="983226"/>
            <a:ext cx="10166554" cy="4350774"/>
          </a:xfrm>
        </p:spPr>
        <p:txBody>
          <a:bodyPr>
            <a:normAutofit/>
          </a:bodyPr>
          <a:lstStyle/>
          <a:p>
            <a:r>
              <a:rPr lang="en-US" i="1" dirty="0"/>
              <a:t>Currently, Kern County’s </a:t>
            </a:r>
            <a:r>
              <a:rPr lang="en-US" i="1" dirty="0" err="1"/>
              <a:t>CoC</a:t>
            </a:r>
            <a:r>
              <a:rPr lang="en-US" i="1" dirty="0"/>
              <a:t> does not have special permission to spend HUD funds on homeless individuals that fall under Category 3.</a:t>
            </a:r>
          </a:p>
          <a:p>
            <a:r>
              <a:rPr lang="en-US" sz="3200" dirty="0"/>
              <a:t>So sometimes a family or youth may be considered “homeless” through the youth’s school district via the McKinney-Vento Act, but the family may not be eligible for homeless resources through HUD-funded homeless programs, due to the tricky Category 3 definition of homelessness.</a:t>
            </a:r>
          </a:p>
          <a:p>
            <a:endParaRPr lang="en-US" dirty="0"/>
          </a:p>
        </p:txBody>
      </p:sp>
    </p:spTree>
    <p:extLst>
      <p:ext uri="{BB962C8B-B14F-4D97-AF65-F5344CB8AC3E}">
        <p14:creationId xmlns:p14="http://schemas.microsoft.com/office/powerpoint/2010/main" val="1953172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3812" y="533400"/>
            <a:ext cx="8764587" cy="4800600"/>
          </a:xfrm>
        </p:spPr>
        <p:txBody>
          <a:bodyPr/>
          <a:lstStyle/>
          <a:p>
            <a:pPr marL="45720" indent="0">
              <a:buNone/>
            </a:pPr>
            <a:r>
              <a:rPr lang="en-US" b="1" u="sng" dirty="0"/>
              <a:t>Category 4:</a:t>
            </a:r>
          </a:p>
          <a:p>
            <a:pPr marL="45720" indent="0">
              <a:buNone/>
            </a:pPr>
            <a:r>
              <a:rPr lang="en-US" b="1" u="sng" dirty="0"/>
              <a:t>“Fleeing/ attempting to flee domestic violence” </a:t>
            </a:r>
            <a:r>
              <a:rPr lang="en-US" u="sng" dirty="0"/>
              <a:t>is defined by HUD as:</a:t>
            </a:r>
          </a:p>
          <a:p>
            <a:pPr marL="45720" indent="0">
              <a:buNone/>
            </a:pPr>
            <a:endParaRPr lang="en-US" dirty="0"/>
          </a:p>
          <a:p>
            <a:pPr marL="45720" indent="0">
              <a:buNone/>
            </a:pPr>
            <a:r>
              <a:rPr lang="en-US" dirty="0"/>
              <a:t>“People who are fleeing or attempting to flee domestic violence, have no other residence, and lack the resources or support networks to obtain other permanent housing. This category is similar to the current practice regarding people who are fleeing domestic violence.”</a:t>
            </a:r>
          </a:p>
          <a:p>
            <a:pPr marL="45720" indent="0">
              <a:buNone/>
            </a:pPr>
            <a:endParaRPr lang="en-US" dirty="0"/>
          </a:p>
          <a:p>
            <a:endParaRPr lang="en-US" dirty="0"/>
          </a:p>
          <a:p>
            <a:endParaRPr lang="en-US" dirty="0"/>
          </a:p>
        </p:txBody>
      </p:sp>
    </p:spTree>
    <p:extLst>
      <p:ext uri="{BB962C8B-B14F-4D97-AF65-F5344CB8AC3E}">
        <p14:creationId xmlns:p14="http://schemas.microsoft.com/office/powerpoint/2010/main" val="578080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1651" y="1199534"/>
            <a:ext cx="8259097" cy="4134465"/>
          </a:xfrm>
        </p:spPr>
        <p:txBody>
          <a:bodyPr>
            <a:normAutofit/>
          </a:bodyPr>
          <a:lstStyle/>
          <a:p>
            <a:pPr marL="45720" indent="0">
              <a:buNone/>
            </a:pPr>
            <a:r>
              <a:rPr lang="en-US" sz="4400" i="1" dirty="0"/>
              <a:t>Now that we’ve learned HUD’s federal definitions of homelessness, let’s throw some even more complicated HUD-based terminology at you…..</a:t>
            </a:r>
          </a:p>
        </p:txBody>
      </p:sp>
    </p:spTree>
    <p:extLst>
      <p:ext uri="{BB962C8B-B14F-4D97-AF65-F5344CB8AC3E}">
        <p14:creationId xmlns:p14="http://schemas.microsoft.com/office/powerpoint/2010/main" val="419628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3812" y="533400"/>
            <a:ext cx="9757645" cy="5415116"/>
          </a:xfrm>
        </p:spPr>
        <p:txBody>
          <a:bodyPr>
            <a:normAutofit fontScale="92500"/>
          </a:bodyPr>
          <a:lstStyle/>
          <a:p>
            <a:pPr marL="45720" indent="0">
              <a:buNone/>
            </a:pPr>
            <a:r>
              <a:rPr lang="en-US" b="1" u="sng" dirty="0">
                <a:solidFill>
                  <a:srgbClr val="FF0000"/>
                </a:solidFill>
              </a:rPr>
              <a:t>HUD’s national goal is to end homelessness. </a:t>
            </a:r>
          </a:p>
          <a:p>
            <a:pPr marL="45720" indent="0">
              <a:buNone/>
            </a:pPr>
            <a:r>
              <a:rPr lang="en-US" i="1" dirty="0"/>
              <a:t>But what does “ending homelessness” mean?</a:t>
            </a:r>
          </a:p>
          <a:p>
            <a:pPr marL="45720" indent="0">
              <a:buNone/>
            </a:pPr>
            <a:endParaRPr lang="en-US" i="1" dirty="0"/>
          </a:p>
          <a:p>
            <a:r>
              <a:rPr lang="en-US" b="1" dirty="0"/>
              <a:t>“An end to homelessness does not mean that no one will ever experience a housing crisis again. </a:t>
            </a:r>
          </a:p>
          <a:p>
            <a:r>
              <a:rPr lang="en-US" dirty="0"/>
              <a:t>Changing economic realities, the unpredictability of life, and unsafe or unwelcoming family environments may create situations where individuals, families, or youth could experience or be at risk of homelessness. </a:t>
            </a:r>
          </a:p>
          <a:p>
            <a:r>
              <a:rPr lang="en-US" dirty="0"/>
              <a:t>An end to homelessness means that every community will have a systematic response in place that ensures homelessness is prevented whenever possible or is otherwise a </a:t>
            </a:r>
            <a:r>
              <a:rPr lang="en-US" b="1" u="sng" dirty="0"/>
              <a:t>rare, brief, and non-recurring experience.”</a:t>
            </a:r>
          </a:p>
          <a:p>
            <a:pPr marL="45720" indent="0">
              <a:buNone/>
            </a:pPr>
            <a:r>
              <a:rPr lang="en-US" sz="2200" i="1" dirty="0"/>
              <a:t>-The United States Interagency Council on Homelessness (USICH)</a:t>
            </a:r>
          </a:p>
        </p:txBody>
      </p:sp>
    </p:spTree>
    <p:extLst>
      <p:ext uri="{BB962C8B-B14F-4D97-AF65-F5344CB8AC3E}">
        <p14:creationId xmlns:p14="http://schemas.microsoft.com/office/powerpoint/2010/main" val="988275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4735" y="690715"/>
            <a:ext cx="8573729" cy="5159477"/>
          </a:xfrm>
        </p:spPr>
        <p:txBody>
          <a:bodyPr>
            <a:normAutofit fontScale="92500"/>
          </a:bodyPr>
          <a:lstStyle/>
          <a:p>
            <a:pPr marL="45720" indent="0">
              <a:buNone/>
            </a:pPr>
            <a:r>
              <a:rPr lang="en-US" b="1" dirty="0"/>
              <a:t>HUD’s current main two goals are to end both </a:t>
            </a:r>
            <a:r>
              <a:rPr lang="en-US" b="1" u="sng" dirty="0"/>
              <a:t>chronic homelessness </a:t>
            </a:r>
            <a:r>
              <a:rPr lang="en-US" b="1" dirty="0"/>
              <a:t>and veteran homelessness in communities.</a:t>
            </a:r>
          </a:p>
          <a:p>
            <a:endParaRPr lang="en-US" dirty="0"/>
          </a:p>
          <a:p>
            <a:r>
              <a:rPr lang="en-US" b="1" dirty="0"/>
              <a:t>A “</a:t>
            </a:r>
            <a:r>
              <a:rPr lang="en-US" b="1" u="sng" dirty="0"/>
              <a:t>chronically homeless</a:t>
            </a:r>
            <a:r>
              <a:rPr lang="en-US" b="1" dirty="0"/>
              <a:t>” </a:t>
            </a:r>
            <a:r>
              <a:rPr lang="en-US" dirty="0"/>
              <a:t>individual</a:t>
            </a:r>
            <a:r>
              <a:rPr lang="en-US" b="1" dirty="0"/>
              <a:t> </a:t>
            </a:r>
            <a:r>
              <a:rPr lang="en-US" dirty="0"/>
              <a:t>is defined as:</a:t>
            </a:r>
          </a:p>
          <a:p>
            <a:r>
              <a:rPr lang="en-US" dirty="0"/>
              <a:t>An individual living with a disability</a:t>
            </a:r>
          </a:p>
          <a:p>
            <a:pPr lvl="0"/>
            <a:r>
              <a:rPr lang="en-US" dirty="0"/>
              <a:t>Living in a place not meant for human habitation, a safe haven, or in an emergency shelter; and</a:t>
            </a:r>
          </a:p>
          <a:p>
            <a:pPr lvl="0"/>
            <a:r>
              <a:rPr lang="en-US" dirty="0"/>
              <a:t>Has been homeless continuously for at least 12 months or on at least 4 separate occasions in the last 3 years where the combined occasions must total at least 12 months </a:t>
            </a:r>
          </a:p>
          <a:p>
            <a:pPr lvl="1"/>
            <a:r>
              <a:rPr lang="en-US" dirty="0"/>
              <a:t>Occasions separated by a break of at least seven nights </a:t>
            </a:r>
          </a:p>
          <a:p>
            <a:pPr lvl="1"/>
            <a:r>
              <a:rPr lang="en-US" dirty="0"/>
              <a:t>Stays in institution of fewer than 90 days does not constitute a break </a:t>
            </a:r>
          </a:p>
          <a:p>
            <a:endParaRPr lang="en-US" dirty="0"/>
          </a:p>
        </p:txBody>
      </p:sp>
      <p:sp>
        <p:nvSpPr>
          <p:cNvPr id="2" name="Rectangle 1"/>
          <p:cNvSpPr/>
          <p:nvPr/>
        </p:nvSpPr>
        <p:spPr>
          <a:xfrm>
            <a:off x="9331696" y="512375"/>
            <a:ext cx="2330244" cy="3416320"/>
          </a:xfrm>
          <a:prstGeom prst="rect">
            <a:avLst/>
          </a:prstGeom>
          <a:ln w="38100">
            <a:solidFill>
              <a:schemeClr val="accent1"/>
            </a:solidFill>
          </a:ln>
        </p:spPr>
        <p:txBody>
          <a:bodyPr wrap="square">
            <a:spAutoFit/>
          </a:bodyPr>
          <a:lstStyle/>
          <a:p>
            <a:pPr marR="0" lvl="0">
              <a:spcBef>
                <a:spcPts val="0"/>
              </a:spcBef>
              <a:spcAft>
                <a:spcPts val="0"/>
              </a:spcAft>
              <a:buSzPts val="2000"/>
              <a:tabLst>
                <a:tab pos="457200" algn="l"/>
              </a:tabLst>
            </a:pPr>
            <a:r>
              <a:rPr lang="en-US" b="1" dirty="0">
                <a:solidFill>
                  <a:srgbClr val="000000"/>
                </a:solidFill>
                <a:latin typeface="+mj-lt"/>
                <a:ea typeface="Times New Roman" panose="02020603050405020304" pitchFamily="18" charset="0"/>
              </a:rPr>
              <a:t>Qualifying disabilities:</a:t>
            </a:r>
          </a:p>
          <a:p>
            <a:pPr marL="342900" marR="0" lvl="0" indent="-342900">
              <a:spcBef>
                <a:spcPts val="0"/>
              </a:spcBef>
              <a:spcAft>
                <a:spcPts val="0"/>
              </a:spcAft>
              <a:buSzPts val="2000"/>
              <a:buFont typeface="Wingdings" panose="05000000000000000000" pitchFamily="2" charset="2"/>
              <a:buChar char=""/>
              <a:tabLst>
                <a:tab pos="457200" algn="l"/>
              </a:tabLst>
            </a:pPr>
            <a:r>
              <a:rPr lang="en-US" dirty="0">
                <a:solidFill>
                  <a:srgbClr val="000000"/>
                </a:solidFill>
                <a:latin typeface="+mj-lt"/>
                <a:ea typeface="Times New Roman" panose="02020603050405020304" pitchFamily="18" charset="0"/>
              </a:rPr>
              <a:t>A diagnosable substance abuse disorder </a:t>
            </a:r>
            <a:endParaRPr lang="en-US" dirty="0">
              <a:latin typeface="+mj-lt"/>
              <a:ea typeface="Times New Roman" panose="02020603050405020304" pitchFamily="18" charset="0"/>
            </a:endParaRPr>
          </a:p>
          <a:p>
            <a:pPr marL="342900" marR="0" lvl="0" indent="-342900">
              <a:spcBef>
                <a:spcPts val="0"/>
              </a:spcBef>
              <a:spcAft>
                <a:spcPts val="0"/>
              </a:spcAft>
              <a:buSzPts val="2000"/>
              <a:buFont typeface="Wingdings" panose="05000000000000000000" pitchFamily="2" charset="2"/>
              <a:buChar char=""/>
              <a:tabLst>
                <a:tab pos="457200" algn="l"/>
              </a:tabLst>
            </a:pPr>
            <a:r>
              <a:rPr lang="en-US" dirty="0">
                <a:solidFill>
                  <a:srgbClr val="000000"/>
                </a:solidFill>
                <a:latin typeface="+mj-lt"/>
                <a:ea typeface="Times New Roman" panose="02020603050405020304" pitchFamily="18" charset="0"/>
              </a:rPr>
              <a:t>A serious mental illness </a:t>
            </a:r>
            <a:endParaRPr lang="en-US" dirty="0">
              <a:latin typeface="+mj-lt"/>
              <a:ea typeface="Times New Roman" panose="02020603050405020304" pitchFamily="18" charset="0"/>
            </a:endParaRPr>
          </a:p>
          <a:p>
            <a:pPr marL="342900" marR="0" lvl="0" indent="-342900">
              <a:spcBef>
                <a:spcPts val="0"/>
              </a:spcBef>
              <a:spcAft>
                <a:spcPts val="0"/>
              </a:spcAft>
              <a:buSzPts val="2000"/>
              <a:buFont typeface="Wingdings" panose="05000000000000000000" pitchFamily="2" charset="2"/>
              <a:buChar char=""/>
              <a:tabLst>
                <a:tab pos="457200" algn="l"/>
              </a:tabLst>
            </a:pPr>
            <a:r>
              <a:rPr lang="en-US" dirty="0">
                <a:solidFill>
                  <a:srgbClr val="000000"/>
                </a:solidFill>
                <a:latin typeface="+mj-lt"/>
                <a:ea typeface="Times New Roman" panose="02020603050405020304" pitchFamily="18" charset="0"/>
              </a:rPr>
              <a:t>A developmental disability </a:t>
            </a:r>
            <a:endParaRPr lang="en-US" dirty="0">
              <a:latin typeface="+mj-lt"/>
              <a:ea typeface="Times New Roman" panose="02020603050405020304" pitchFamily="18" charset="0"/>
            </a:endParaRPr>
          </a:p>
          <a:p>
            <a:pPr marL="342900" marR="0" lvl="0" indent="-342900">
              <a:spcBef>
                <a:spcPts val="0"/>
              </a:spcBef>
              <a:spcAft>
                <a:spcPts val="0"/>
              </a:spcAft>
              <a:buSzPts val="2000"/>
              <a:buFont typeface="Wingdings" panose="05000000000000000000" pitchFamily="2" charset="2"/>
              <a:buChar char=""/>
              <a:tabLst>
                <a:tab pos="457200" algn="l"/>
              </a:tabLst>
            </a:pPr>
            <a:r>
              <a:rPr lang="en-US" dirty="0">
                <a:solidFill>
                  <a:srgbClr val="000000"/>
                </a:solidFill>
                <a:latin typeface="+mj-lt"/>
                <a:ea typeface="Times New Roman" panose="02020603050405020304" pitchFamily="18" charset="0"/>
              </a:rPr>
              <a:t>A chronic physical illness or disability</a:t>
            </a:r>
            <a:endParaRPr lang="en-US" dirty="0">
              <a:latin typeface="+mj-lt"/>
              <a:ea typeface="Times New Roman" panose="02020603050405020304" pitchFamily="18" charset="0"/>
            </a:endParaRPr>
          </a:p>
        </p:txBody>
      </p:sp>
    </p:spTree>
    <p:extLst>
      <p:ext uri="{BB962C8B-B14F-4D97-AF65-F5344CB8AC3E}">
        <p14:creationId xmlns:p14="http://schemas.microsoft.com/office/powerpoint/2010/main" val="1297764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1893" y="297094"/>
            <a:ext cx="9781729" cy="4800600"/>
          </a:xfrm>
        </p:spPr>
        <p:txBody>
          <a:bodyPr>
            <a:normAutofit/>
          </a:bodyPr>
          <a:lstStyle/>
          <a:p>
            <a:pPr marL="45720" indent="0">
              <a:buNone/>
            </a:pPr>
            <a:r>
              <a:rPr lang="en-US" i="1" dirty="0">
                <a:solidFill>
                  <a:srgbClr val="FF0000"/>
                </a:solidFill>
              </a:rPr>
              <a:t>One last and important HUD definition….</a:t>
            </a:r>
          </a:p>
          <a:p>
            <a:pPr marL="45720" indent="0">
              <a:buNone/>
            </a:pPr>
            <a:r>
              <a:rPr lang="en-US" b="1" dirty="0"/>
              <a:t>HUD requires all communities follow a “Housing First” model.</a:t>
            </a:r>
          </a:p>
          <a:p>
            <a:pPr marL="45720" indent="0">
              <a:buNone/>
            </a:pPr>
            <a:endParaRPr lang="en-US" dirty="0"/>
          </a:p>
          <a:p>
            <a:pPr marL="45720" indent="0">
              <a:buNone/>
            </a:pPr>
            <a:r>
              <a:rPr lang="en-US" dirty="0"/>
              <a:t>“Housing First is an approach to quickly and successfully connect individuals and families experiencing homelessness to permanent housing </a:t>
            </a:r>
            <a:r>
              <a:rPr lang="en-US" b="1" u="sng" dirty="0"/>
              <a:t>without preconditions and barriers to entry</a:t>
            </a:r>
            <a:r>
              <a:rPr lang="en-US" dirty="0"/>
              <a:t>, such as sobriety, treatment or service participation requirements. </a:t>
            </a:r>
          </a:p>
          <a:p>
            <a:pPr marL="45720" indent="0">
              <a:buNone/>
            </a:pPr>
            <a:r>
              <a:rPr lang="en-US" b="1" u="sng" dirty="0"/>
              <a:t>Supportive services are offered </a:t>
            </a:r>
            <a:r>
              <a:rPr lang="en-US" dirty="0"/>
              <a:t>to maximize housing stability and prevent returns to homelessness as opposed to addressing predetermined treatment goals prior to permanent housing entry.”</a:t>
            </a:r>
          </a:p>
          <a:p>
            <a:pPr marL="45720" indent="0">
              <a:buNone/>
            </a:pPr>
            <a:r>
              <a:rPr lang="en-US" sz="2000" i="1" dirty="0"/>
              <a:t>--The United States Interagency Council on Homelessness (USICH)</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4918" y="5290129"/>
            <a:ext cx="4741523" cy="1339480"/>
          </a:xfrm>
          <a:prstGeom prst="rect">
            <a:avLst/>
          </a:prstGeom>
          <a:solidFill>
            <a:schemeClr val="accent1"/>
          </a:solidFill>
          <a:ln w="28575">
            <a:solidFill>
              <a:schemeClr val="accent1"/>
            </a:solidFill>
          </a:ln>
        </p:spPr>
      </p:pic>
    </p:spTree>
    <p:extLst>
      <p:ext uri="{BB962C8B-B14F-4D97-AF65-F5344CB8AC3E}">
        <p14:creationId xmlns:p14="http://schemas.microsoft.com/office/powerpoint/2010/main" val="249913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8879" y="836023"/>
            <a:ext cx="7367451" cy="2129245"/>
          </a:xfrm>
        </p:spPr>
        <p:txBody>
          <a:bodyPr>
            <a:normAutofit/>
          </a:bodyPr>
          <a:lstStyle/>
          <a:p>
            <a:r>
              <a:rPr lang="fr-FR" dirty="0" err="1"/>
              <a:t>Video</a:t>
            </a:r>
            <a:r>
              <a:rPr lang="fr-FR" dirty="0"/>
              <a:t>:</a:t>
            </a:r>
            <a:br>
              <a:rPr lang="fr-FR" dirty="0"/>
            </a:br>
            <a:r>
              <a:rPr lang="fr-FR" sz="4000" i="1" dirty="0" err="1"/>
              <a:t>What</a:t>
            </a:r>
            <a:r>
              <a:rPr lang="fr-FR" sz="4000" i="1" dirty="0"/>
              <a:t> </a:t>
            </a:r>
            <a:r>
              <a:rPr lang="fr-FR" sz="4000" i="1" dirty="0" err="1"/>
              <a:t>It’s</a:t>
            </a:r>
            <a:r>
              <a:rPr lang="fr-FR" sz="4000" i="1" dirty="0"/>
              <a:t> </a:t>
            </a:r>
            <a:r>
              <a:rPr lang="fr-FR" sz="4000" i="1" dirty="0" err="1"/>
              <a:t>Like</a:t>
            </a:r>
            <a:r>
              <a:rPr lang="fr-FR" sz="4000" i="1" dirty="0"/>
              <a:t> to Be </a:t>
            </a:r>
            <a:r>
              <a:rPr lang="fr-FR" sz="4000" i="1" dirty="0" err="1"/>
              <a:t>Homeless</a:t>
            </a:r>
            <a:r>
              <a:rPr lang="fr-FR" sz="4000" i="1" dirty="0"/>
              <a:t>:</a:t>
            </a:r>
            <a:br>
              <a:rPr lang="fr-FR" sz="4000" i="1" dirty="0"/>
            </a:br>
            <a:r>
              <a:rPr lang="fr-FR" sz="4000" i="1" dirty="0"/>
              <a:t>In </a:t>
            </a:r>
            <a:r>
              <a:rPr lang="fr-FR" sz="4000" i="1" dirty="0" err="1"/>
              <a:t>Their</a:t>
            </a:r>
            <a:r>
              <a:rPr lang="fr-FR" sz="4000" i="1" dirty="0"/>
              <a:t> </a:t>
            </a:r>
            <a:r>
              <a:rPr lang="fr-FR" sz="4000" i="1" dirty="0" err="1"/>
              <a:t>Own</a:t>
            </a:r>
            <a:r>
              <a:rPr lang="fr-FR" sz="4000" i="1" dirty="0"/>
              <a:t> </a:t>
            </a:r>
            <a:r>
              <a:rPr lang="fr-FR" sz="4000" i="1" dirty="0" err="1"/>
              <a:t>Words</a:t>
            </a:r>
            <a:endParaRPr lang="en-US" sz="4000" i="1" dirty="0"/>
          </a:p>
        </p:txBody>
      </p:sp>
      <p:sp>
        <p:nvSpPr>
          <p:cNvPr id="3" name="Content Placeholder 2"/>
          <p:cNvSpPr>
            <a:spLocks noGrp="1"/>
          </p:cNvSpPr>
          <p:nvPr>
            <p:ph idx="1"/>
          </p:nvPr>
        </p:nvSpPr>
        <p:spPr>
          <a:xfrm>
            <a:off x="2468879" y="3161211"/>
            <a:ext cx="7367451" cy="1985556"/>
          </a:xfrm>
        </p:spPr>
        <p:txBody>
          <a:bodyPr>
            <a:normAutofit fontScale="92500"/>
          </a:bodyPr>
          <a:lstStyle/>
          <a:p>
            <a:pPr marL="45720" indent="0">
              <a:buNone/>
            </a:pPr>
            <a:r>
              <a:rPr lang="en-US" sz="5400" dirty="0">
                <a:hlinkClick r:id="rId3"/>
              </a:rPr>
              <a:t>https://www.youtube.com/watch?v=xYCFJ965mFI</a:t>
            </a:r>
            <a:endParaRPr lang="en-US" sz="5400" dirty="0"/>
          </a:p>
        </p:txBody>
      </p:sp>
    </p:spTree>
    <p:extLst>
      <p:ext uri="{BB962C8B-B14F-4D97-AF65-F5344CB8AC3E}">
        <p14:creationId xmlns:p14="http://schemas.microsoft.com/office/powerpoint/2010/main" val="2083928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rot="10800000" flipV="1">
            <a:off x="7787810" y="678094"/>
            <a:ext cx="4109663" cy="4592549"/>
          </a:xfrm>
        </p:spPr>
        <p:txBody>
          <a:bodyPr>
            <a:normAutofit/>
          </a:bodyPr>
          <a:lstStyle/>
          <a:p>
            <a:pPr marL="45720" indent="0">
              <a:buNone/>
            </a:pPr>
            <a:r>
              <a:rPr lang="en-US" sz="4400" dirty="0"/>
              <a:t>State of Utah’s cost effectiveness results utilizing the “Housing First” Model in 2014</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2730" y="257711"/>
            <a:ext cx="6220146" cy="6220146"/>
          </a:xfrm>
          <a:prstGeom prst="rect">
            <a:avLst/>
          </a:prstGeom>
        </p:spPr>
      </p:pic>
    </p:spTree>
    <p:extLst>
      <p:ext uri="{BB962C8B-B14F-4D97-AF65-F5344CB8AC3E}">
        <p14:creationId xmlns:p14="http://schemas.microsoft.com/office/powerpoint/2010/main" val="3399524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257" y="983225"/>
            <a:ext cx="8400793" cy="4380271"/>
          </a:xfrm>
        </p:spPr>
        <p:txBody>
          <a:bodyPr>
            <a:normAutofit/>
          </a:bodyPr>
          <a:lstStyle/>
          <a:p>
            <a:pPr marL="45720" indent="0">
              <a:buNone/>
            </a:pPr>
            <a:r>
              <a:rPr lang="en-US" sz="4800" dirty="0">
                <a:solidFill>
                  <a:schemeClr val="tx2"/>
                </a:solidFill>
              </a:rPr>
              <a:t>Kern County’s 2016 Cost Benefit Analysis shows that Kern County saves </a:t>
            </a:r>
            <a:r>
              <a:rPr lang="en-US" sz="7200" b="1" dirty="0">
                <a:solidFill>
                  <a:srgbClr val="FF0000"/>
                </a:solidFill>
                <a:effectLst>
                  <a:outerShdw blurRad="38100" dist="38100" dir="2700000" algn="tl">
                    <a:srgbClr val="000000">
                      <a:alpha val="43137"/>
                    </a:srgbClr>
                  </a:outerShdw>
                </a:effectLst>
              </a:rPr>
              <a:t>$28,000 </a:t>
            </a:r>
            <a:r>
              <a:rPr lang="en-US" sz="4800" dirty="0">
                <a:solidFill>
                  <a:schemeClr val="tx2"/>
                </a:solidFill>
              </a:rPr>
              <a:t>per person, per year when the Housing First Model is used!</a:t>
            </a:r>
          </a:p>
        </p:txBody>
      </p:sp>
    </p:spTree>
    <p:extLst>
      <p:ext uri="{BB962C8B-B14F-4D97-AF65-F5344CB8AC3E}">
        <p14:creationId xmlns:p14="http://schemas.microsoft.com/office/powerpoint/2010/main" val="31840166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2169" y="697787"/>
            <a:ext cx="7254286" cy="4800600"/>
          </a:xfrm>
        </p:spPr>
        <p:txBody>
          <a:bodyPr>
            <a:normAutofit fontScale="85000" lnSpcReduction="20000"/>
          </a:bodyPr>
          <a:lstStyle/>
          <a:p>
            <a:pPr marL="45720" indent="0">
              <a:buNone/>
            </a:pPr>
            <a:r>
              <a:rPr lang="en-US" sz="4800" i="1" u="sng" dirty="0">
                <a:solidFill>
                  <a:schemeClr val="tx2"/>
                </a:solidFill>
                <a:effectLst>
                  <a:outerShdw blurRad="38100" dist="38100" dir="2700000" algn="tl">
                    <a:srgbClr val="000000">
                      <a:alpha val="43137"/>
                    </a:srgbClr>
                  </a:outerShdw>
                </a:effectLst>
              </a:rPr>
              <a:t>Congratulations! </a:t>
            </a:r>
          </a:p>
          <a:p>
            <a:pPr marL="45720" indent="0">
              <a:buNone/>
            </a:pPr>
            <a:r>
              <a:rPr lang="en-US" sz="3600" i="1" dirty="0"/>
              <a:t>Now you know a lot more about the federal laws regarding homelessness! </a:t>
            </a:r>
          </a:p>
          <a:p>
            <a:pPr marL="45720" indent="0">
              <a:buNone/>
            </a:pPr>
            <a:r>
              <a:rPr lang="en-US" sz="3600" i="1" dirty="0"/>
              <a:t>Be proud of yourself– it’s very complicated!</a:t>
            </a:r>
          </a:p>
          <a:p>
            <a:pPr marL="45720" indent="0">
              <a:buNone/>
            </a:pPr>
            <a:endParaRPr lang="en-US" sz="3600" i="1" dirty="0"/>
          </a:p>
          <a:p>
            <a:pPr marL="45720" indent="0">
              <a:buNone/>
            </a:pPr>
            <a:r>
              <a:rPr lang="en-US" sz="3600" i="1" dirty="0">
                <a:solidFill>
                  <a:schemeClr val="tx2"/>
                </a:solidFill>
              </a:rPr>
              <a:t>For even more detailed info or resources RE: homelessness, you can visit the HUD Exchange at: </a:t>
            </a:r>
            <a:r>
              <a:rPr lang="en-US" sz="3600" dirty="0">
                <a:solidFill>
                  <a:schemeClr val="tx2"/>
                </a:solidFill>
                <a:hlinkClick r:id="rId2"/>
              </a:rPr>
              <a:t>https://www.hudexchange.info/homelessness-assistance/</a:t>
            </a:r>
            <a:endParaRPr lang="en-US" sz="3600" i="1" dirty="0">
              <a:solidFill>
                <a:schemeClr val="tx2"/>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5083" y="475020"/>
            <a:ext cx="4016938" cy="4342008"/>
          </a:xfrm>
          <a:prstGeom prst="rect">
            <a:avLst/>
          </a:prstGeom>
        </p:spPr>
      </p:pic>
    </p:spTree>
    <p:extLst>
      <p:ext uri="{BB962C8B-B14F-4D97-AF65-F5344CB8AC3E}">
        <p14:creationId xmlns:p14="http://schemas.microsoft.com/office/powerpoint/2010/main" val="1927977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3813" y="533400"/>
            <a:ext cx="9607068" cy="4007778"/>
          </a:xfrm>
        </p:spPr>
        <p:txBody>
          <a:bodyPr>
            <a:normAutofit lnSpcReduction="10000"/>
          </a:bodyPr>
          <a:lstStyle/>
          <a:p>
            <a:pPr marL="45720" indent="0">
              <a:buNone/>
            </a:pPr>
            <a:r>
              <a:rPr lang="en-US" sz="4000" u="sng" dirty="0">
                <a:solidFill>
                  <a:schemeClr val="tx2"/>
                </a:solidFill>
                <a:effectLst>
                  <a:outerShdw blurRad="38100" dist="38100" dir="2700000" algn="tl">
                    <a:srgbClr val="000000">
                      <a:alpha val="43137"/>
                    </a:srgbClr>
                  </a:outerShdw>
                </a:effectLst>
              </a:rPr>
              <a:t>One last thing….</a:t>
            </a:r>
          </a:p>
          <a:p>
            <a:r>
              <a:rPr lang="en-US" dirty="0"/>
              <a:t>If you encounter an individual experiencing homelessness and want to help them get housed, have them call 2-1-1! 2-1-1 manages the housing list for Kern County (called the Coordinated Entry System), that connects homeless individuals to housing resources (such as Rapid Rehousing, housing vouchers, etc.) </a:t>
            </a:r>
          </a:p>
          <a:p>
            <a:r>
              <a:rPr lang="en-US" dirty="0"/>
              <a:t>2-1-1 is the best place to refer the individual, as </a:t>
            </a:r>
            <a:r>
              <a:rPr lang="en-US" dirty="0" err="1"/>
              <a:t>CapK</a:t>
            </a:r>
            <a:r>
              <a:rPr lang="en-US" dirty="0"/>
              <a:t>/2-1-1 can also help refer them to agencies to get their other needs met (i.e. medical, legal, emergency shelter, education, utility assistance, food, etc.)</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7634" y="4322744"/>
            <a:ext cx="2942149" cy="1985588"/>
          </a:xfrm>
          <a:prstGeom prst="rect">
            <a:avLst/>
          </a:prstGeom>
          <a:solidFill>
            <a:schemeClr val="accent1"/>
          </a:solidFill>
          <a:ln w="31750">
            <a:solidFill>
              <a:schemeClr val="accent1"/>
            </a:solidFill>
          </a:ln>
        </p:spPr>
      </p:pic>
    </p:spTree>
    <p:extLst>
      <p:ext uri="{BB962C8B-B14F-4D97-AF65-F5344CB8AC3E}">
        <p14:creationId xmlns:p14="http://schemas.microsoft.com/office/powerpoint/2010/main" val="36584188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55" y="175467"/>
            <a:ext cx="11198832" cy="4686728"/>
          </a:xfrm>
        </p:spPr>
        <p:txBody>
          <a:bodyPr/>
          <a:lstStyle/>
          <a:p>
            <a:pPr marL="45720" indent="0">
              <a:buNone/>
            </a:pPr>
            <a:r>
              <a:rPr lang="en-US" b="1" dirty="0"/>
              <a:t>If you are looking for more information on the Bakersfield-Kern Regional Homeless Collaborative, please visit:</a:t>
            </a:r>
          </a:p>
          <a:p>
            <a:r>
              <a:rPr lang="en-US" dirty="0"/>
              <a:t>Endkernhomeless.org</a:t>
            </a:r>
          </a:p>
        </p:txBody>
      </p:sp>
      <p:sp>
        <p:nvSpPr>
          <p:cNvPr id="5" name="TextBox 4"/>
          <p:cNvSpPr txBox="1"/>
          <p:nvPr/>
        </p:nvSpPr>
        <p:spPr>
          <a:xfrm>
            <a:off x="3030877" y="4862195"/>
            <a:ext cx="5527496" cy="1107996"/>
          </a:xfrm>
          <a:prstGeom prst="rect">
            <a:avLst/>
          </a:prstGeom>
          <a:noFill/>
        </p:spPr>
        <p:txBody>
          <a:bodyPr wrap="square" rtlCol="0">
            <a:spAutoFit/>
          </a:bodyPr>
          <a:lstStyle/>
          <a:p>
            <a:r>
              <a:rPr lang="en-US" sz="6600" i="1" dirty="0">
                <a:solidFill>
                  <a:srgbClr val="FF0000"/>
                </a:solidFill>
                <a:effectLst>
                  <a:outerShdw blurRad="38100" dist="38100" dir="2700000" algn="tl">
                    <a:srgbClr val="000000">
                      <a:alpha val="43137"/>
                    </a:srgbClr>
                  </a:outerShdw>
                </a:effectLst>
              </a:rPr>
              <a:t>Thank you! </a:t>
            </a:r>
          </a:p>
        </p:txBody>
      </p:sp>
      <p:sp>
        <p:nvSpPr>
          <p:cNvPr id="2" name="TextBox 1"/>
          <p:cNvSpPr txBox="1"/>
          <p:nvPr/>
        </p:nvSpPr>
        <p:spPr>
          <a:xfrm>
            <a:off x="354458" y="3205537"/>
            <a:ext cx="11143055" cy="1723549"/>
          </a:xfrm>
          <a:prstGeom prst="rect">
            <a:avLst/>
          </a:prstGeom>
          <a:noFill/>
        </p:spPr>
        <p:txBody>
          <a:bodyPr wrap="square" rtlCol="0">
            <a:spAutoFit/>
          </a:bodyPr>
          <a:lstStyle/>
          <a:p>
            <a:pPr fontAlgn="base"/>
            <a:r>
              <a:rPr lang="en-US" dirty="0"/>
              <a:t>BKRHC MISSION</a:t>
            </a:r>
          </a:p>
          <a:p>
            <a:pPr fontAlgn="base"/>
            <a:r>
              <a:rPr lang="en-US" sz="1400" dirty="0"/>
              <a:t>Our Mission is to put an end to homelessness in Kern County through collaborative planning and action. The BKRHC is designated as the Bakersfield / Kern County CA-604 Continuum of Care, designed to promote community-wide commitment to the goal of ending homelessness; provide funding for efforts by nonprofit providers, and state and local governments to quickly rehouse homeless individuals and families. Together we are a collective action, committed to ending homelessness. The members of the BKRHC strives towards “housing first”. When people are housed first basic needs are met faster, helping them live independently and minimizes the costs to communities.</a:t>
            </a: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5470" y="1720809"/>
            <a:ext cx="3003354" cy="1484728"/>
          </a:xfrm>
          <a:prstGeom prst="rect">
            <a:avLst/>
          </a:prstGeom>
        </p:spPr>
      </p:pic>
    </p:spTree>
    <p:extLst>
      <p:ext uri="{BB962C8B-B14F-4D97-AF65-F5344CB8AC3E}">
        <p14:creationId xmlns:p14="http://schemas.microsoft.com/office/powerpoint/2010/main" val="1464346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3708" y="256855"/>
            <a:ext cx="4397339" cy="4982965"/>
          </a:xfrm>
        </p:spPr>
        <p:txBody>
          <a:bodyPr>
            <a:normAutofit fontScale="90000"/>
          </a:bodyPr>
          <a:lstStyle/>
          <a:p>
            <a:r>
              <a:rPr lang="en-US" sz="5600" dirty="0"/>
              <a:t>Causes of Homelessness</a:t>
            </a:r>
            <a:br>
              <a:rPr lang="en-US" sz="5600" dirty="0"/>
            </a:br>
            <a:br>
              <a:rPr lang="en-US" sz="4400" dirty="0"/>
            </a:br>
            <a:r>
              <a:rPr lang="en-US" sz="1800" b="1" dirty="0">
                <a:solidFill>
                  <a:srgbClr val="191840"/>
                </a:solidFill>
                <a:latin typeface="Affogato-Bold"/>
              </a:rPr>
              <a:t>“TH</a:t>
            </a:r>
            <a:r>
              <a:rPr lang="en-US" altLang="en-US" sz="1800" b="1" dirty="0">
                <a:solidFill>
                  <a:srgbClr val="191840"/>
                </a:solidFill>
                <a:latin typeface="Affogato-Bold"/>
              </a:rPr>
              <a:t>ERE’S A WIDE RANGE OF REASONS WHY SOMEONE MIGHT BE HOMELESS.</a:t>
            </a:r>
            <a:br>
              <a:rPr lang="en-US" sz="1800" dirty="0"/>
            </a:br>
            <a:br>
              <a:rPr lang="en-US" sz="1800" dirty="0"/>
            </a:br>
            <a:r>
              <a:rPr lang="en-US" altLang="en-US" sz="1800" b="1" dirty="0">
                <a:solidFill>
                  <a:srgbClr val="191840"/>
                </a:solidFill>
                <a:latin typeface="Affogato-Bold"/>
              </a:rPr>
              <a:t>CAUSES OF HOMELESSNESS ARE COMPLEX TO UNTANGLE, BUT IT COMES DOWN TO CONFLICT BETWEEN SYSTEM AND INDIVIDUAL.”</a:t>
            </a:r>
            <a:br>
              <a:rPr lang="en-US" altLang="en-US" sz="1800" b="1" dirty="0">
                <a:solidFill>
                  <a:srgbClr val="191840"/>
                </a:solidFill>
                <a:latin typeface="Affogato-Bold"/>
              </a:rPr>
            </a:br>
            <a:br>
              <a:rPr lang="en-US" altLang="en-US" sz="1800" b="1" dirty="0">
                <a:solidFill>
                  <a:srgbClr val="191840"/>
                </a:solidFill>
                <a:latin typeface="Affogato-Bold"/>
              </a:rPr>
            </a:br>
            <a:br>
              <a:rPr lang="en-US" altLang="en-US" sz="1800" b="1" dirty="0">
                <a:solidFill>
                  <a:srgbClr val="191840"/>
                </a:solidFill>
                <a:latin typeface="Affogato-Bold"/>
              </a:rPr>
            </a:br>
            <a:br>
              <a:rPr lang="en-US" altLang="en-US" sz="1800" b="1" dirty="0">
                <a:solidFill>
                  <a:srgbClr val="191840"/>
                </a:solidFill>
                <a:latin typeface="Affogato-Bold"/>
              </a:rPr>
            </a:br>
            <a:r>
              <a:rPr lang="en-US" sz="1800" dirty="0">
                <a:hlinkClick r:id="rId3"/>
              </a:rPr>
              <a:t>http://www.understandhomelessness.com/</a:t>
            </a:r>
            <a:br>
              <a:rPr lang="en-US" altLang="en-US" sz="1800" b="1" dirty="0">
                <a:solidFill>
                  <a:srgbClr val="191840"/>
                </a:solidFill>
                <a:latin typeface="Affogato-Bold"/>
              </a:rPr>
            </a:br>
            <a:br>
              <a:rPr lang="en-US" altLang="en-US" sz="900" b="1" dirty="0">
                <a:solidFill>
                  <a:srgbClr val="191840"/>
                </a:solidFill>
                <a:latin typeface="Affogato-Bold"/>
              </a:rPr>
            </a:br>
            <a:br>
              <a:rPr lang="en-US" altLang="en-US" sz="900" b="1" dirty="0">
                <a:solidFill>
                  <a:srgbClr val="191840"/>
                </a:solidFill>
                <a:latin typeface="Affogato-Bold"/>
              </a:rPr>
            </a:br>
            <a:endParaRPr lang="en-US" sz="900" dirty="0"/>
          </a:p>
        </p:txBody>
      </p:sp>
      <p:pic>
        <p:nvPicPr>
          <p:cNvPr id="7" name="Content Placeholder 6"/>
          <p:cNvPicPr>
            <a:picLocks noGrp="1" noChangeAspect="1"/>
          </p:cNvPicPr>
          <p:nvPr>
            <p:ph sz="half" idx="1"/>
          </p:nvPr>
        </p:nvPicPr>
        <p:blipFill>
          <a:blip r:embed="rId4" cstate="print">
            <a:extLst>
              <a:ext uri="{28A0092B-C50C-407E-A947-70E740481C1C}">
                <a14:useLocalDpi xmlns:a14="http://schemas.microsoft.com/office/drawing/2010/main" val="0"/>
              </a:ext>
            </a:extLst>
          </a:blip>
          <a:stretch>
            <a:fillRect/>
          </a:stretch>
        </p:blipFill>
        <p:spPr>
          <a:xfrm>
            <a:off x="5077119" y="165380"/>
            <a:ext cx="4785066" cy="5978013"/>
          </a:xfrm>
        </p:spPr>
      </p:pic>
      <p:sp>
        <p:nvSpPr>
          <p:cNvPr id="8" name="Rectangle 4"/>
          <p:cNvSpPr>
            <a:spLocks noChangeArrowheads="1"/>
          </p:cNvSpPr>
          <p:nvPr/>
        </p:nvSpPr>
        <p:spPr bwMode="auto">
          <a:xfrm>
            <a:off x="0" y="-213798"/>
            <a:ext cx="65" cy="884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9044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700" b="1" i="0" u="none" strike="noStrike" cap="none" normalizeH="0" baseline="0" dirty="0">
              <a:ln>
                <a:noFill/>
              </a:ln>
              <a:solidFill>
                <a:srgbClr val="191840"/>
              </a:solidFill>
              <a:effectLst/>
              <a:latin typeface="Affogato-Bold"/>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6616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619" y="1101212"/>
            <a:ext cx="9372600" cy="1524001"/>
          </a:xfrm>
        </p:spPr>
        <p:txBody>
          <a:bodyPr>
            <a:noAutofit/>
          </a:bodyPr>
          <a:lstStyle/>
          <a:p>
            <a:r>
              <a:rPr lang="en-US" sz="3200" b="1" dirty="0"/>
              <a:t>Housing and Urban Development (HUD) has SPECIFIC definitions of what defines “homeless”</a:t>
            </a:r>
          </a:p>
        </p:txBody>
      </p:sp>
      <p:graphicFrame>
        <p:nvGraphicFramePr>
          <p:cNvPr id="15" name="Content Placeholder 14" descr="Step Up Process diagram showing 5 steps ascending" title="SmartArt"/>
          <p:cNvGraphicFramePr>
            <a:graphicFrameLocks noGrp="1"/>
          </p:cNvGraphicFramePr>
          <p:nvPr>
            <p:ph idx="1"/>
            <p:extLst>
              <p:ext uri="{D42A27DB-BD31-4B8C-83A1-F6EECF244321}">
                <p14:modId xmlns:p14="http://schemas.microsoft.com/office/powerpoint/2010/main" val="413690145"/>
              </p:ext>
            </p:extLst>
          </p:nvPr>
        </p:nvGraphicFramePr>
        <p:xfrm>
          <a:off x="2208213" y="1600200"/>
          <a:ext cx="93726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2506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4567" y="422985"/>
            <a:ext cx="10892556" cy="3844413"/>
          </a:xfrm>
        </p:spPr>
        <p:txBody>
          <a:bodyPr>
            <a:normAutofit/>
          </a:bodyPr>
          <a:lstStyle/>
          <a:p>
            <a:r>
              <a:rPr lang="en-US" sz="2800" dirty="0"/>
              <a:t>Homeless programs that are funded with HUD money are </a:t>
            </a:r>
            <a:r>
              <a:rPr lang="en-US" sz="2800" u="sng" dirty="0"/>
              <a:t>MANDATED</a:t>
            </a:r>
            <a:r>
              <a:rPr lang="en-US" sz="2800" dirty="0"/>
              <a:t> to use the HUD definitions of homelessness when determining eligibility of people for their programs</a:t>
            </a:r>
            <a:br>
              <a:rPr lang="en-US" sz="2800" dirty="0"/>
            </a:br>
            <a:br>
              <a:rPr lang="en-US" sz="2800" dirty="0"/>
            </a:br>
            <a:r>
              <a:rPr lang="en-US" sz="2800" i="1" dirty="0"/>
              <a:t>This means that sometimes homeless youth/ families may not be eligible for some HUD-funded programs, even if they are considered “homeless” under the McKinney-Vento Act</a:t>
            </a:r>
            <a:br>
              <a:rPr lang="en-US" sz="2800" dirty="0"/>
            </a:br>
            <a:br>
              <a:rPr lang="en-US" sz="2800" dirty="0"/>
            </a:br>
            <a:endParaRPr lang="en-US" sz="2800" dirty="0"/>
          </a:p>
        </p:txBody>
      </p:sp>
      <p:sp>
        <p:nvSpPr>
          <p:cNvPr id="5" name="TextBox 4"/>
          <p:cNvSpPr txBox="1"/>
          <p:nvPr/>
        </p:nvSpPr>
        <p:spPr>
          <a:xfrm rot="10800000" flipV="1">
            <a:off x="4493342" y="4267398"/>
            <a:ext cx="7303781" cy="1938992"/>
          </a:xfrm>
          <a:prstGeom prst="rect">
            <a:avLst/>
          </a:prstGeom>
          <a:noFill/>
        </p:spPr>
        <p:txBody>
          <a:bodyPr wrap="square" rtlCol="0">
            <a:spAutoFit/>
          </a:bodyPr>
          <a:lstStyle/>
          <a:p>
            <a:r>
              <a:rPr lang="en-US" sz="2000" dirty="0"/>
              <a:t>SOME examples of agencies in Kern County that are HUD-funded for their HOMELESS programs include the Housing Authority, Greater Bakersfield Legal Assistance, Bakersfield Homeless Center, Flood Ministries, Alliance Against Family Violence &amp; Sexual Assault, Kern’s Coordinated Entry System (run by </a:t>
            </a:r>
            <a:r>
              <a:rPr lang="en-US" sz="2000" dirty="0" err="1"/>
              <a:t>CapK</a:t>
            </a:r>
            <a:r>
              <a:rPr lang="en-US" sz="2000" dirty="0"/>
              <a:t> 2-1-1)</a:t>
            </a:r>
          </a:p>
        </p:txBody>
      </p:sp>
    </p:spTree>
    <p:extLst>
      <p:ext uri="{BB962C8B-B14F-4D97-AF65-F5344CB8AC3E}">
        <p14:creationId xmlns:p14="http://schemas.microsoft.com/office/powerpoint/2010/main" val="4274568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06581" y="2277477"/>
            <a:ext cx="3401961" cy="2322178"/>
          </a:xfrm>
        </p:spPr>
        <p:txBody>
          <a:bodyPr>
            <a:noAutofit/>
          </a:bodyPr>
          <a:lstStyle/>
          <a:p>
            <a:pPr algn="ctr"/>
            <a:r>
              <a:rPr lang="en-US" sz="4800" dirty="0"/>
              <a:t>HUD’s 4 Categories of “Homeless”</a:t>
            </a:r>
          </a:p>
        </p:txBody>
      </p:sp>
      <p:sp>
        <p:nvSpPr>
          <p:cNvPr id="3" name="Text Placeholder 2"/>
          <p:cNvSpPr>
            <a:spLocks noGrp="1"/>
          </p:cNvSpPr>
          <p:nvPr>
            <p:ph type="body" sz="half" idx="2"/>
          </p:nvPr>
        </p:nvSpPr>
        <p:spPr>
          <a:xfrm>
            <a:off x="1492916" y="620787"/>
            <a:ext cx="6431883" cy="4541148"/>
          </a:xfrm>
        </p:spPr>
        <p:txBody>
          <a:bodyPr>
            <a:normAutofit/>
          </a:bodyPr>
          <a:lstStyle/>
          <a:p>
            <a:pPr marL="342900" indent="-342900">
              <a:buFont typeface="+mj-lt"/>
              <a:buAutoNum type="arabicPeriod"/>
            </a:pPr>
            <a:r>
              <a:rPr lang="en-US" sz="4000" dirty="0"/>
              <a:t>Literally homeless;</a:t>
            </a:r>
          </a:p>
          <a:p>
            <a:pPr marL="342900" indent="-342900">
              <a:buFont typeface="+mj-lt"/>
              <a:buAutoNum type="arabicPeriod"/>
            </a:pPr>
            <a:r>
              <a:rPr lang="en-US" sz="4000" dirty="0"/>
              <a:t>Imminent risk of homelessness;</a:t>
            </a:r>
          </a:p>
          <a:p>
            <a:pPr marL="342900" indent="-342900">
              <a:buFont typeface="+mj-lt"/>
              <a:buAutoNum type="arabicPeriod"/>
            </a:pPr>
            <a:r>
              <a:rPr lang="en-US" sz="4000" dirty="0"/>
              <a:t>Homeless under other Federal statutes; and</a:t>
            </a:r>
          </a:p>
          <a:p>
            <a:pPr marL="342900" indent="-342900">
              <a:buFont typeface="+mj-lt"/>
              <a:buAutoNum type="arabicPeriod"/>
            </a:pPr>
            <a:r>
              <a:rPr lang="en-US" sz="4000" dirty="0"/>
              <a:t>Fleeing/attempting to flee domestic violence</a:t>
            </a:r>
          </a:p>
        </p:txBody>
      </p:sp>
    </p:spTree>
    <p:extLst>
      <p:ext uri="{BB962C8B-B14F-4D97-AF65-F5344CB8AC3E}">
        <p14:creationId xmlns:p14="http://schemas.microsoft.com/office/powerpoint/2010/main" val="1609149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8213" y="304800"/>
            <a:ext cx="9372600" cy="1514168"/>
          </a:xfrm>
        </p:spPr>
        <p:txBody>
          <a:bodyPr/>
          <a:lstStyle/>
          <a:p>
            <a:r>
              <a:rPr lang="en-US" b="1" u="sng" dirty="0"/>
              <a:t>Category 1: </a:t>
            </a:r>
            <a:br>
              <a:rPr lang="en-US" u="sng" dirty="0"/>
            </a:br>
            <a:r>
              <a:rPr lang="en-US" b="1" u="sng" dirty="0"/>
              <a:t>“Literally homeless” </a:t>
            </a:r>
            <a:r>
              <a:rPr lang="en-US" u="sng" dirty="0"/>
              <a:t>is defined by HUD as:</a:t>
            </a:r>
          </a:p>
        </p:txBody>
      </p:sp>
      <p:sp>
        <p:nvSpPr>
          <p:cNvPr id="3" name="Content Placeholder 2"/>
          <p:cNvSpPr>
            <a:spLocks noGrp="1"/>
          </p:cNvSpPr>
          <p:nvPr>
            <p:ph sz="half" idx="1"/>
          </p:nvPr>
        </p:nvSpPr>
        <p:spPr>
          <a:xfrm>
            <a:off x="2208212" y="2094271"/>
            <a:ext cx="8912071" cy="3620729"/>
          </a:xfrm>
        </p:spPr>
        <p:txBody>
          <a:bodyPr/>
          <a:lstStyle/>
          <a:p>
            <a:r>
              <a:rPr lang="en-US" sz="2400" b="1" dirty="0"/>
              <a:t>People who are living in a place not meant for human habitation, in emergency shelter, in transitional housing, or are exiting an institution where they temporarily resided</a:t>
            </a:r>
            <a:r>
              <a:rPr lang="en-US" sz="2400" dirty="0"/>
              <a:t>. The only significant change from existing practice is that people will be considered homeless if they are exiting an institution where they resided for up to 90 days (it was previously 30 days), and were in shelter or a place not meant for human habitation immediately prior to entering that institution.</a:t>
            </a:r>
          </a:p>
          <a:p>
            <a:endParaRPr lang="en-US" dirty="0"/>
          </a:p>
        </p:txBody>
      </p:sp>
    </p:spTree>
    <p:extLst>
      <p:ext uri="{BB962C8B-B14F-4D97-AF65-F5344CB8AC3E}">
        <p14:creationId xmlns:p14="http://schemas.microsoft.com/office/powerpoint/2010/main" val="170201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710" y="304800"/>
            <a:ext cx="10450103" cy="1200416"/>
          </a:xfrm>
        </p:spPr>
        <p:txBody>
          <a:bodyPr>
            <a:normAutofit fontScale="90000"/>
          </a:bodyPr>
          <a:lstStyle/>
          <a:p>
            <a:r>
              <a:rPr lang="en-US" b="1" u="sng" dirty="0"/>
              <a:t>Category 2:</a:t>
            </a:r>
            <a:br>
              <a:rPr lang="en-US" b="1" u="sng" dirty="0"/>
            </a:br>
            <a:r>
              <a:rPr lang="en-US" b="1" u="sng" dirty="0"/>
              <a:t>“Imminent risk of homelessness” </a:t>
            </a:r>
            <a:r>
              <a:rPr lang="en-US" u="sng" dirty="0"/>
              <a:t>is defined by HUD as:</a:t>
            </a:r>
          </a:p>
        </p:txBody>
      </p:sp>
      <p:sp>
        <p:nvSpPr>
          <p:cNvPr id="4" name="Content Placeholder 3"/>
          <p:cNvSpPr>
            <a:spLocks noGrp="1"/>
          </p:cNvSpPr>
          <p:nvPr>
            <p:ph sz="half" idx="2"/>
          </p:nvPr>
        </p:nvSpPr>
        <p:spPr>
          <a:xfrm>
            <a:off x="1563328" y="1759974"/>
            <a:ext cx="9655277" cy="1936955"/>
          </a:xfrm>
        </p:spPr>
        <p:txBody>
          <a:bodyPr>
            <a:normAutofit fontScale="92500"/>
          </a:bodyPr>
          <a:lstStyle/>
          <a:p>
            <a:r>
              <a:rPr lang="en-US" sz="2400" b="1" dirty="0"/>
              <a:t>People who are losing their primary nighttime residence</a:t>
            </a:r>
            <a:r>
              <a:rPr lang="en-US" sz="2400" dirty="0"/>
              <a:t>, which may include a motel or hotel or a doubled up situation, </a:t>
            </a:r>
            <a:r>
              <a:rPr lang="en-US" sz="2400" b="1" dirty="0"/>
              <a:t>within 14 days and lack resources or support networks to remain in housing</a:t>
            </a:r>
            <a:r>
              <a:rPr lang="en-US" sz="2400" dirty="0"/>
              <a:t>. HUD had previously allowed people who were being displaced within 7 days to be considered homeless. The proposed regulation also describes </a:t>
            </a:r>
            <a:r>
              <a:rPr lang="en-US" sz="2400" b="1" dirty="0"/>
              <a:t>specific documentation requirements</a:t>
            </a:r>
            <a:r>
              <a:rPr lang="en-US" sz="2400" dirty="0"/>
              <a:t> for this category.</a:t>
            </a:r>
          </a:p>
          <a:p>
            <a:endParaRPr lang="en-US" dirty="0"/>
          </a:p>
        </p:txBody>
      </p:sp>
      <p:sp>
        <p:nvSpPr>
          <p:cNvPr id="5" name="Text Placeholder 4"/>
          <p:cNvSpPr>
            <a:spLocks noGrp="1"/>
          </p:cNvSpPr>
          <p:nvPr>
            <p:ph type="body" sz="quarter" idx="3"/>
          </p:nvPr>
        </p:nvSpPr>
        <p:spPr>
          <a:xfrm>
            <a:off x="1838633" y="4136921"/>
            <a:ext cx="9379972" cy="1546124"/>
          </a:xfrm>
        </p:spPr>
        <p:txBody>
          <a:bodyPr/>
          <a:lstStyle/>
          <a:p>
            <a:r>
              <a:rPr lang="en-US" i="1" dirty="0"/>
              <a:t>This means you must prove you will be homeless within 14 days AND have no means of finding alternative housing. </a:t>
            </a:r>
          </a:p>
          <a:p>
            <a:endParaRPr lang="en-US" dirty="0"/>
          </a:p>
          <a:p>
            <a:r>
              <a:rPr lang="en-US" b="1" dirty="0"/>
              <a:t>For example: </a:t>
            </a:r>
          </a:p>
          <a:p>
            <a:r>
              <a:rPr lang="en-US" dirty="0"/>
              <a:t>Client A is court-ordered to vacate his property by July 12</a:t>
            </a:r>
            <a:r>
              <a:rPr lang="en-US" baseline="30000" dirty="0"/>
              <a:t>th</a:t>
            </a:r>
            <a:r>
              <a:rPr lang="en-US" dirty="0"/>
              <a:t>, 2019. However, Client A will be receiving his SSDI check on July 10</a:t>
            </a:r>
            <a:r>
              <a:rPr lang="en-US" baseline="30000" dirty="0"/>
              <a:t>th</a:t>
            </a:r>
            <a:r>
              <a:rPr lang="en-US" dirty="0"/>
              <a:t>, 2019 and will have enough funds to cover rent in a motel until his next SSDI check. Does client meet this definition of being at “imminent risk of homelessness”?</a:t>
            </a:r>
          </a:p>
        </p:txBody>
      </p:sp>
    </p:spTree>
    <p:extLst>
      <p:ext uri="{BB962C8B-B14F-4D97-AF65-F5344CB8AC3E}">
        <p14:creationId xmlns:p14="http://schemas.microsoft.com/office/powerpoint/2010/main" val="955224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4755" y="471948"/>
            <a:ext cx="9372600" cy="1200416"/>
          </a:xfrm>
        </p:spPr>
        <p:txBody>
          <a:bodyPr>
            <a:normAutofit fontScale="90000"/>
          </a:bodyPr>
          <a:lstStyle/>
          <a:p>
            <a:r>
              <a:rPr lang="en-US" b="1" u="sng" dirty="0"/>
              <a:t>Category 3:</a:t>
            </a:r>
            <a:br>
              <a:rPr lang="en-US" b="1" u="sng" dirty="0"/>
            </a:br>
            <a:r>
              <a:rPr lang="en-US" b="1" u="sng" dirty="0"/>
              <a:t>“Homeless under other federal statutes” </a:t>
            </a:r>
            <a:br>
              <a:rPr lang="en-US" u="sng" dirty="0"/>
            </a:br>
            <a:r>
              <a:rPr lang="en-US" u="sng" dirty="0"/>
              <a:t>(AKA the most CONFUSING HUD category):</a:t>
            </a:r>
          </a:p>
        </p:txBody>
      </p:sp>
      <p:sp>
        <p:nvSpPr>
          <p:cNvPr id="3" name="Rectangle 2"/>
          <p:cNvSpPr/>
          <p:nvPr/>
        </p:nvSpPr>
        <p:spPr>
          <a:xfrm>
            <a:off x="1824755" y="2136339"/>
            <a:ext cx="9069387" cy="2554545"/>
          </a:xfrm>
          <a:prstGeom prst="rect">
            <a:avLst/>
          </a:prstGeom>
        </p:spPr>
        <p:txBody>
          <a:bodyPr wrap="square">
            <a:spAutoFit/>
          </a:bodyPr>
          <a:lstStyle/>
          <a:p>
            <a:pPr>
              <a:buFont typeface="Arial" panose="020B0604020202020204" pitchFamily="34" charset="0"/>
              <a:buChar char="•"/>
            </a:pPr>
            <a:r>
              <a:rPr lang="en-US" sz="2000" dirty="0">
                <a:solidFill>
                  <a:srgbClr val="3B3A3D"/>
                </a:solidFill>
                <a:latin typeface="proxima-nova"/>
              </a:rPr>
              <a:t>Families with children or unaccompanied youth who are unstably housed and likely to continue in that state. This is a </a:t>
            </a:r>
            <a:r>
              <a:rPr lang="en-US" sz="2000" u="sng" dirty="0">
                <a:solidFill>
                  <a:srgbClr val="3B3A3D"/>
                </a:solidFill>
                <a:latin typeface="proxima-nova"/>
              </a:rPr>
              <a:t>new category of homelessness</a:t>
            </a:r>
            <a:r>
              <a:rPr lang="en-US" sz="2000" dirty="0">
                <a:solidFill>
                  <a:srgbClr val="3B3A3D"/>
                </a:solidFill>
                <a:latin typeface="proxima-nova"/>
              </a:rPr>
              <a:t>, and it applies to families with children or unaccompanied youth who have:</a:t>
            </a:r>
          </a:p>
          <a:p>
            <a:pPr marL="457200" indent="-457200">
              <a:buAutoNum type="arabicPeriod"/>
            </a:pPr>
            <a:r>
              <a:rPr lang="en-US" sz="2000" dirty="0">
                <a:solidFill>
                  <a:srgbClr val="3B3A3D"/>
                </a:solidFill>
                <a:latin typeface="proxima-nova"/>
              </a:rPr>
              <a:t>Not had a lease or ownership interest in a housing unit in the last 60 or more days, </a:t>
            </a:r>
          </a:p>
          <a:p>
            <a:pPr marL="457200" indent="-457200">
              <a:buAutoNum type="arabicPeriod"/>
            </a:pPr>
            <a:r>
              <a:rPr lang="en-US" sz="2000" dirty="0">
                <a:solidFill>
                  <a:srgbClr val="3B3A3D"/>
                </a:solidFill>
                <a:latin typeface="proxima-nova"/>
              </a:rPr>
              <a:t>Have had two or more moves in the last 60 days, </a:t>
            </a:r>
          </a:p>
          <a:p>
            <a:pPr marL="457200" indent="-457200">
              <a:buAutoNum type="arabicPeriod"/>
            </a:pPr>
            <a:r>
              <a:rPr lang="en-US" sz="2000" dirty="0">
                <a:solidFill>
                  <a:srgbClr val="3B3A3D"/>
                </a:solidFill>
                <a:latin typeface="proxima-nova"/>
              </a:rPr>
              <a:t>And who are likely to continue to be unstably housed because of disability or multiple barriers to employment.</a:t>
            </a:r>
            <a:endParaRPr lang="en-US" sz="2000" b="0" i="0" dirty="0">
              <a:solidFill>
                <a:srgbClr val="3B3A3D"/>
              </a:solidFill>
              <a:effectLst/>
              <a:latin typeface="proxima-nova"/>
            </a:endParaRPr>
          </a:p>
        </p:txBody>
      </p:sp>
    </p:spTree>
    <p:extLst>
      <p:ext uri="{BB962C8B-B14F-4D97-AF65-F5344CB8AC3E}">
        <p14:creationId xmlns:p14="http://schemas.microsoft.com/office/powerpoint/2010/main" val="3352944001"/>
      </p:ext>
    </p:extLst>
  </p:cSld>
  <p:clrMapOvr>
    <a:masterClrMapping/>
  </p:clrMapOvr>
</p:sld>
</file>

<file path=ppt/theme/theme1.xml><?xml version="1.0" encoding="utf-8"?>
<a:theme xmlns:a="http://schemas.openxmlformats.org/drawingml/2006/main" name="Children Playing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461883.potx" id="{18737D51-7733-4200-B5C9-BF22CA2CE631}" vid="{40CEFE45-12FF-4454-86EB-59F04C858872}"/>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Children playing education presentation design (cartoon illustration, widescreen)</Template>
  <TotalTime>606</TotalTime>
  <Words>1903</Words>
  <Application>Microsoft Office PowerPoint</Application>
  <PresentationFormat>Widescreen</PresentationFormat>
  <Paragraphs>101</Paragraphs>
  <Slides>24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Affogato-Bold</vt:lpstr>
      <vt:lpstr>Arial</vt:lpstr>
      <vt:lpstr>Euphemia</vt:lpstr>
      <vt:lpstr>Helvetica Neue</vt:lpstr>
      <vt:lpstr>proxima-nova</vt:lpstr>
      <vt:lpstr>Wingdings</vt:lpstr>
      <vt:lpstr>Children Playing 16x9</vt:lpstr>
      <vt:lpstr>Homelessness 101 Training</vt:lpstr>
      <vt:lpstr>Video: What It’s Like to Be Homeless: In Their Own Words</vt:lpstr>
      <vt:lpstr>Causes of Homelessness  “THERE’S A WIDE RANGE OF REASONS WHY SOMEONE MIGHT BE HOMELESS.  CAUSES OF HOMELESSNESS ARE COMPLEX TO UNTANGLE, BUT IT COMES DOWN TO CONFLICT BETWEEN SYSTEM AND INDIVIDUAL.”    http://www.understandhomelessness.com/   </vt:lpstr>
      <vt:lpstr>Housing and Urban Development (HUD) has SPECIFIC definitions of what defines “homeless”</vt:lpstr>
      <vt:lpstr>Homeless programs that are funded with HUD money are MANDATED to use the HUD definitions of homelessness when determining eligibility of people for their programs  This means that sometimes homeless youth/ families may not be eligible for some HUD-funded programs, even if they are considered “homeless” under the McKinney-Vento Act  </vt:lpstr>
      <vt:lpstr>HUD’s 4 Categories of “Homeless”</vt:lpstr>
      <vt:lpstr>Category 1:  “Literally homeless” is defined by HUD as:</vt:lpstr>
      <vt:lpstr>Category 2: “Imminent risk of homelessness” is defined by HUD as:</vt:lpstr>
      <vt:lpstr>Category 3: “Homeless under other federal statutes”  (AKA the most CONFUSING HUD category):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Homelessness 101 Training</dc:title>
  <dc:creator>Allyson Seals</dc:creator>
  <cp:lastModifiedBy>Stephanie Guillen</cp:lastModifiedBy>
  <cp:revision>33</cp:revision>
  <dcterms:created xsi:type="dcterms:W3CDTF">2019-07-16T17:00:14Z</dcterms:created>
  <dcterms:modified xsi:type="dcterms:W3CDTF">2020-10-02T05:04:37Z</dcterms:modified>
</cp:coreProperties>
</file>